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IBM Plex Sans"/>
      <p:regular r:id="rId37"/>
      <p:bold r:id="rId38"/>
      <p:italic r:id="rId39"/>
      <p:boldItalic r:id="rId40"/>
    </p:embeddedFont>
    <p:embeddedFont>
      <p:font typeface="Montserrat"/>
      <p:regular r:id="rId41"/>
      <p:bold r:id="rId42"/>
      <p:italic r:id="rId43"/>
      <p:boldItalic r:id="rId44"/>
    </p:embeddedFont>
    <p:embeddedFont>
      <p:font typeface="Montserrat Medium"/>
      <p:regular r:id="rId45"/>
      <p:bold r:id="rId46"/>
      <p:italic r:id="rId47"/>
      <p:boldItalic r:id="rId48"/>
    </p:embeddedFont>
    <p:embeddedFont>
      <p:font typeface="Lora"/>
      <p:regular r:id="rId49"/>
      <p:bold r:id="rId50"/>
      <p:italic r:id="rId51"/>
      <p:boldItalic r:id="rId52"/>
    </p:embeddedFont>
    <p:embeddedFont>
      <p:font typeface="Montserrat ExtraBold"/>
      <p:bold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69D7CCC-EAC8-4AEB-B68C-BA15C81B05B1}">
  <a:tblStyle styleId="{F69D7CCC-EAC8-4AEB-B68C-BA15C81B05B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IBMPlexSans-boldItalic.fntdata"/><Relationship Id="rId42" Type="http://schemas.openxmlformats.org/officeDocument/2006/relationships/font" Target="fonts/Montserrat-bold.fntdata"/><Relationship Id="rId41" Type="http://schemas.openxmlformats.org/officeDocument/2006/relationships/font" Target="fonts/Montserrat-regular.fntdata"/><Relationship Id="rId44" Type="http://schemas.openxmlformats.org/officeDocument/2006/relationships/font" Target="fonts/Montserrat-boldItalic.fntdata"/><Relationship Id="rId43" Type="http://schemas.openxmlformats.org/officeDocument/2006/relationships/font" Target="fonts/Montserrat-italic.fntdata"/><Relationship Id="rId46" Type="http://schemas.openxmlformats.org/officeDocument/2006/relationships/font" Target="fonts/MontserratMedium-bold.fntdata"/><Relationship Id="rId45" Type="http://schemas.openxmlformats.org/officeDocument/2006/relationships/font" Target="fonts/MontserratMedium-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Medium-boldItalic.fntdata"/><Relationship Id="rId47" Type="http://schemas.openxmlformats.org/officeDocument/2006/relationships/font" Target="fonts/MontserratMedium-italic.fntdata"/><Relationship Id="rId49" Type="http://schemas.openxmlformats.org/officeDocument/2006/relationships/font" Target="fonts/Lora-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IBMPlexSans-regular.fntdata"/><Relationship Id="rId36" Type="http://schemas.openxmlformats.org/officeDocument/2006/relationships/slide" Target="slides/slide31.xml"/><Relationship Id="rId39" Type="http://schemas.openxmlformats.org/officeDocument/2006/relationships/font" Target="fonts/IBMPlexSans-italic.fntdata"/><Relationship Id="rId38" Type="http://schemas.openxmlformats.org/officeDocument/2006/relationships/font" Target="fonts/IBMPlexSans-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ora-italic.fntdata"/><Relationship Id="rId50" Type="http://schemas.openxmlformats.org/officeDocument/2006/relationships/font" Target="fonts/Lora-bold.fntdata"/><Relationship Id="rId53" Type="http://schemas.openxmlformats.org/officeDocument/2006/relationships/font" Target="fonts/MontserratExtraBold-bold.fntdata"/><Relationship Id="rId52" Type="http://schemas.openxmlformats.org/officeDocument/2006/relationships/font" Target="fonts/Lora-boldItalic.fntdata"/><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font" Target="fonts/MontserratExtraBold-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ebd5dc0ab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ebd5dc0ab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ef3217ba6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ef3217ba6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f01ed40cd8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f01ed40cd8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ebd5dc0ab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ebd5dc0ab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ef760b738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ef760b738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ef760b738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ef760b738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f01ed40cd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f01ed40cd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f01ed40cd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f01ed40cd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7f9262ee2f_0_26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7f9262ee2f_0_26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f309d6b45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f309d6b45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7f9262ee2f_0_26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7f9262ee2f_0_26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edb270fe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edb270fe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ebd5dc0ab6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ebd5dc0ab6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7f9262ee2f_0_26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7f9262ee2f_0_26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f08b775d02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f08b775d02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edd04070b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edd04070b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f03488ff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f03488ff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f08b775d02_1_50:notes"/>
          <p:cNvSpPr/>
          <p:nvPr>
            <p:ph idx="2" type="sldImg"/>
          </p:nvPr>
        </p:nvSpPr>
        <p:spPr>
          <a:xfrm>
            <a:off x="852150" y="788481"/>
            <a:ext cx="5552100" cy="28419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f08b775d02_1_50:notes"/>
          <p:cNvSpPr txBox="1"/>
          <p:nvPr>
            <p:ph idx="1" type="body"/>
          </p:nvPr>
        </p:nvSpPr>
        <p:spPr>
          <a:xfrm>
            <a:off x="852195" y="3820642"/>
            <a:ext cx="5552100" cy="451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gf08b775d02_1_50:notes"/>
          <p:cNvSpPr txBox="1"/>
          <p:nvPr>
            <p:ph idx="12" type="sldNum"/>
          </p:nvPr>
        </p:nvSpPr>
        <p:spPr>
          <a:xfrm>
            <a:off x="855718" y="8497551"/>
            <a:ext cx="938400" cy="18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Page </a:t>
            </a:r>
            <a:fld id="{00000000-1234-1234-1234-123412341234}" type="slidenum">
              <a:rPr lang="e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f08b775d02_1_42:notes"/>
          <p:cNvSpPr/>
          <p:nvPr>
            <p:ph idx="2" type="sldImg"/>
          </p:nvPr>
        </p:nvSpPr>
        <p:spPr>
          <a:xfrm>
            <a:off x="852150" y="788481"/>
            <a:ext cx="5552100" cy="28419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f08b775d02_1_42:notes"/>
          <p:cNvSpPr txBox="1"/>
          <p:nvPr>
            <p:ph idx="1" type="body"/>
          </p:nvPr>
        </p:nvSpPr>
        <p:spPr>
          <a:xfrm>
            <a:off x="852195" y="3820642"/>
            <a:ext cx="5552100" cy="451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gf08b775d02_1_42:notes"/>
          <p:cNvSpPr txBox="1"/>
          <p:nvPr>
            <p:ph idx="12" type="sldNum"/>
          </p:nvPr>
        </p:nvSpPr>
        <p:spPr>
          <a:xfrm>
            <a:off x="855718" y="8497551"/>
            <a:ext cx="938400" cy="18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Page </a:t>
            </a: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ef41085be5_0_551:notes"/>
          <p:cNvSpPr/>
          <p:nvPr>
            <p:ph idx="2" type="sldImg"/>
          </p:nvPr>
        </p:nvSpPr>
        <p:spPr>
          <a:xfrm>
            <a:off x="852150" y="788481"/>
            <a:ext cx="5552100" cy="28419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ef41085be5_0_551:notes"/>
          <p:cNvSpPr txBox="1"/>
          <p:nvPr>
            <p:ph idx="1" type="body"/>
          </p:nvPr>
        </p:nvSpPr>
        <p:spPr>
          <a:xfrm>
            <a:off x="852195" y="3820642"/>
            <a:ext cx="5552100" cy="451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gef41085be5_0_551:notes"/>
          <p:cNvSpPr txBox="1"/>
          <p:nvPr>
            <p:ph idx="12" type="sldNum"/>
          </p:nvPr>
        </p:nvSpPr>
        <p:spPr>
          <a:xfrm>
            <a:off x="855718" y="8497551"/>
            <a:ext cx="938400" cy="18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Page </a:t>
            </a:r>
            <a:fld id="{00000000-1234-1234-1234-123412341234}" type="slidenum">
              <a:rPr lang="e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f01ed40cd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f01ed40cd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7f9262ee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7f9262ee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f08b775d02_1_320:notes"/>
          <p:cNvSpPr/>
          <p:nvPr>
            <p:ph idx="2" type="sldImg"/>
          </p:nvPr>
        </p:nvSpPr>
        <p:spPr>
          <a:xfrm>
            <a:off x="852150" y="788481"/>
            <a:ext cx="5552100" cy="28419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f08b775d02_1_320:notes"/>
          <p:cNvSpPr txBox="1"/>
          <p:nvPr>
            <p:ph idx="1" type="body"/>
          </p:nvPr>
        </p:nvSpPr>
        <p:spPr>
          <a:xfrm>
            <a:off x="852195" y="3820642"/>
            <a:ext cx="5552100" cy="451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gf08b775d02_1_320:notes"/>
          <p:cNvSpPr txBox="1"/>
          <p:nvPr>
            <p:ph idx="12" type="sldNum"/>
          </p:nvPr>
        </p:nvSpPr>
        <p:spPr>
          <a:xfrm>
            <a:off x="855718" y="8497551"/>
            <a:ext cx="938400" cy="18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7f9262ee2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7f9262ee2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729023341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729023341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f03488ffb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f03488ffb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f01ed40cd8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f01ed40cd8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ebd5dc0a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ebd5dc0a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ef43f63243_0_7:notes"/>
          <p:cNvSpPr/>
          <p:nvPr>
            <p:ph idx="2" type="sldImg"/>
          </p:nvPr>
        </p:nvSpPr>
        <p:spPr>
          <a:xfrm>
            <a:off x="852150" y="788481"/>
            <a:ext cx="5552100" cy="28419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ef43f63243_0_7:notes"/>
          <p:cNvSpPr txBox="1"/>
          <p:nvPr>
            <p:ph idx="1" type="body"/>
          </p:nvPr>
        </p:nvSpPr>
        <p:spPr>
          <a:xfrm>
            <a:off x="852195" y="3820642"/>
            <a:ext cx="5552100" cy="451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gef43f63243_0_7:notes"/>
          <p:cNvSpPr txBox="1"/>
          <p:nvPr>
            <p:ph idx="12" type="sldNum"/>
          </p:nvPr>
        </p:nvSpPr>
        <p:spPr>
          <a:xfrm>
            <a:off x="855718" y="8497551"/>
            <a:ext cx="938400" cy="18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Page </a:t>
            </a: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ef43f632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ef43f632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4" name="Shape 154"/>
        <p:cNvGrpSpPr/>
        <p:nvPr/>
      </p:nvGrpSpPr>
      <p:grpSpPr>
        <a:xfrm>
          <a:off x="0" y="0"/>
          <a:ext cx="0" cy="0"/>
          <a:chOff x="0" y="0"/>
          <a:chExt cx="0" cy="0"/>
        </a:xfrm>
      </p:grpSpPr>
      <p:sp>
        <p:nvSpPr>
          <p:cNvPr id="155" name="Google Shape;155;p36"/>
          <p:cNvSpPr txBox="1"/>
          <p:nvPr>
            <p:ph idx="1" type="body"/>
          </p:nvPr>
        </p:nvSpPr>
        <p:spPr>
          <a:xfrm>
            <a:off x="388437" y="870347"/>
            <a:ext cx="8369100" cy="3834900"/>
          </a:xfrm>
          <a:prstGeom prst="rect">
            <a:avLst/>
          </a:prstGeom>
          <a:noFill/>
          <a:ln>
            <a:noFill/>
          </a:ln>
        </p:spPr>
        <p:txBody>
          <a:bodyPr anchorCtr="0" anchor="t" bIns="0" lIns="0" spcFirstLastPara="1" rIns="0" wrap="square" tIns="0">
            <a:noAutofit/>
          </a:bodyPr>
          <a:lstStyle>
            <a:lvl1pPr indent="-317500" lvl="0" marL="457200" rtl="0" algn="l">
              <a:spcBef>
                <a:spcPts val="300"/>
              </a:spcBef>
              <a:spcAft>
                <a:spcPts val="0"/>
              </a:spcAft>
              <a:buClr>
                <a:schemeClr val="dk1"/>
              </a:buClr>
              <a:buSzPts val="1400"/>
              <a:buChar char="●"/>
              <a:defRPr/>
            </a:lvl1pPr>
            <a:lvl2pPr indent="-317500" lvl="1" marL="914400" rtl="0" algn="l">
              <a:spcBef>
                <a:spcPts val="300"/>
              </a:spcBef>
              <a:spcAft>
                <a:spcPts val="0"/>
              </a:spcAft>
              <a:buSzPts val="1400"/>
              <a:buChar char="○"/>
              <a:defRPr/>
            </a:lvl2pPr>
            <a:lvl3pPr indent="-317500" lvl="2" marL="1371600" rtl="0" algn="l">
              <a:spcBef>
                <a:spcPts val="300"/>
              </a:spcBef>
              <a:spcAft>
                <a:spcPts val="0"/>
              </a:spcAft>
              <a:buSzPts val="1400"/>
              <a:buChar char="■"/>
              <a:defRPr/>
            </a:lvl3pPr>
            <a:lvl4pPr indent="-317500" lvl="3" marL="1828800" rtl="0" algn="l">
              <a:spcBef>
                <a:spcPts val="300"/>
              </a:spcBef>
              <a:spcAft>
                <a:spcPts val="0"/>
              </a:spcAft>
              <a:buSzPts val="1400"/>
              <a:buChar char="●"/>
              <a:defRPr/>
            </a:lvl4pPr>
            <a:lvl5pPr indent="-298450" lvl="4" marL="2286000" rtl="0" algn="l">
              <a:spcBef>
                <a:spcPts val="300"/>
              </a:spcBef>
              <a:spcAft>
                <a:spcPts val="0"/>
              </a:spcAft>
              <a:buSzPts val="1100"/>
              <a:buChar char="○"/>
              <a:defRPr/>
            </a:lvl5pPr>
            <a:lvl6pPr indent="-298450" lvl="5" marL="2743200" rtl="0" algn="l">
              <a:spcBef>
                <a:spcPts val="300"/>
              </a:spcBef>
              <a:spcAft>
                <a:spcPts val="0"/>
              </a:spcAft>
              <a:buSzPts val="11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300"/>
              </a:spcAft>
              <a:buClr>
                <a:schemeClr val="dk1"/>
              </a:buClr>
              <a:buSzPts val="1400"/>
              <a:buChar char="■"/>
              <a:defRPr/>
            </a:lvl9pPr>
          </a:lstStyle>
          <a:p/>
        </p:txBody>
      </p:sp>
      <p:sp>
        <p:nvSpPr>
          <p:cNvPr id="156" name="Google Shape;156;p36"/>
          <p:cNvSpPr txBox="1"/>
          <p:nvPr>
            <p:ph type="title"/>
          </p:nvPr>
        </p:nvSpPr>
        <p:spPr>
          <a:xfrm>
            <a:off x="388438" y="210741"/>
            <a:ext cx="6604200" cy="659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7" name="Google Shape;157;p36"/>
          <p:cNvSpPr txBox="1"/>
          <p:nvPr>
            <p:ph idx="10" type="dt"/>
          </p:nvPr>
        </p:nvSpPr>
        <p:spPr>
          <a:xfrm>
            <a:off x="7876382" y="4920854"/>
            <a:ext cx="881100" cy="1080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58" name="Google Shape;158;p36"/>
          <p:cNvSpPr txBox="1"/>
          <p:nvPr>
            <p:ph idx="11" type="ftr"/>
          </p:nvPr>
        </p:nvSpPr>
        <p:spPr>
          <a:xfrm>
            <a:off x="1071166" y="4920907"/>
            <a:ext cx="6805200" cy="1080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59" name="Google Shape;159;p36"/>
          <p:cNvSpPr txBox="1"/>
          <p:nvPr>
            <p:ph idx="12" type="sldNum"/>
          </p:nvPr>
        </p:nvSpPr>
        <p:spPr>
          <a:xfrm>
            <a:off x="386953" y="4920907"/>
            <a:ext cx="684300" cy="108000"/>
          </a:xfrm>
          <a:prstGeom prst="rect">
            <a:avLst/>
          </a:prstGeom>
          <a:noFill/>
          <a:ln>
            <a:noFill/>
          </a:ln>
        </p:spPr>
        <p:txBody>
          <a:bodyPr anchorCtr="0" anchor="b" bIns="0" lIns="0" spcFirstLastPara="1" rIns="0" wrap="square" tIns="0">
            <a:noAutofit/>
          </a:bodyPr>
          <a:lstStyle>
            <a:lvl1pPr indent="0" lvl="0" marL="0" rtl="0" algn="l">
              <a:spcBef>
                <a:spcPts val="0"/>
              </a:spcBef>
              <a:buNone/>
              <a:defRPr sz="1100"/>
            </a:lvl1pPr>
            <a:lvl2pPr indent="0" lvl="1" marL="0" rtl="0" algn="l">
              <a:spcBef>
                <a:spcPts val="0"/>
              </a:spcBef>
              <a:buNone/>
              <a:defRPr sz="1100"/>
            </a:lvl2pPr>
            <a:lvl3pPr indent="0" lvl="2" marL="0" rtl="0" algn="l">
              <a:spcBef>
                <a:spcPts val="0"/>
              </a:spcBef>
              <a:buNone/>
              <a:defRPr sz="1100"/>
            </a:lvl3pPr>
            <a:lvl4pPr indent="0" lvl="3" marL="0" rtl="0" algn="l">
              <a:spcBef>
                <a:spcPts val="0"/>
              </a:spcBef>
              <a:buNone/>
              <a:defRPr sz="1100"/>
            </a:lvl4pPr>
            <a:lvl5pPr indent="0" lvl="4" marL="0" rtl="0" algn="l">
              <a:spcBef>
                <a:spcPts val="0"/>
              </a:spcBef>
              <a:buNone/>
              <a:defRPr sz="1100"/>
            </a:lvl5pPr>
            <a:lvl6pPr indent="0" lvl="5" marL="0" rtl="0" algn="l">
              <a:spcBef>
                <a:spcPts val="0"/>
              </a:spcBef>
              <a:buNone/>
              <a:defRPr sz="1100"/>
            </a:lvl6pPr>
            <a:lvl7pPr indent="0" lvl="6" marL="0" rtl="0" algn="l">
              <a:spcBef>
                <a:spcPts val="0"/>
              </a:spcBef>
              <a:buNone/>
              <a:defRPr sz="1100"/>
            </a:lvl7pPr>
            <a:lvl8pPr indent="0" lvl="7" marL="0" rtl="0" algn="l">
              <a:spcBef>
                <a:spcPts val="0"/>
              </a:spcBef>
              <a:buNone/>
              <a:defRPr sz="1100"/>
            </a:lvl8pPr>
            <a:lvl9pPr indent="0" lvl="8" marL="0" rtl="0" algn="l">
              <a:spcBef>
                <a:spcPts val="0"/>
              </a:spcBef>
              <a:buNone/>
              <a:defRPr sz="1100"/>
            </a:lvl9pPr>
          </a:lstStyle>
          <a:p>
            <a:pPr indent="0" lvl="0" marL="0" rtl="0" algn="l">
              <a:spcBef>
                <a:spcPts val="0"/>
              </a:spcBef>
              <a:spcAft>
                <a:spcPts val="0"/>
              </a:spcAft>
              <a:buNone/>
            </a:pPr>
            <a:r>
              <a:rPr lang="en"/>
              <a:t>Page </a:t>
            </a:r>
            <a:fld id="{00000000-1234-1234-1234-123412341234}" type="slidenum">
              <a:rPr lang="en"/>
              <a:t>‹#›</a:t>
            </a:fld>
            <a:endParaRP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www.mdpi.com/2220-9964/8/4/184/pdf" TargetMode="External"/><Relationship Id="rId4" Type="http://schemas.openxmlformats.org/officeDocument/2006/relationships/hyperlink" Target="https://2020-eu.semantics.cc/sites/2020-eu.semantics.cc/files/NEN%203610%20Semantics.pdf" TargetMode="External"/><Relationship Id="rId5" Type="http://schemas.openxmlformats.org/officeDocument/2006/relationships/image" Target="../media/image27.png"/><Relationship Id="rId6"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www.placekey.io/blog/address-matchi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6.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8.xml"/><Relationship Id="rId3" Type="http://schemas.openxmlformats.org/officeDocument/2006/relationships/hyperlink" Target="https://www.wikiwand.com/en/Primary_sector_of_the_economy" TargetMode="External"/><Relationship Id="rId4" Type="http://schemas.openxmlformats.org/officeDocument/2006/relationships/hyperlink" Target="https://www.wikiwand.com/en/Secondary_sector_of_the_economy" TargetMode="External"/><Relationship Id="rId9" Type="http://schemas.openxmlformats.org/officeDocument/2006/relationships/hyperlink" Target="https://www.wikiwand.com/en/Hospitality_industry" TargetMode="External"/><Relationship Id="rId5" Type="http://schemas.openxmlformats.org/officeDocument/2006/relationships/hyperlink" Target="https://www.wikiwand.com/en/Tertiary_sector_of_the_economy" TargetMode="External"/><Relationship Id="rId6" Type="http://schemas.openxmlformats.org/officeDocument/2006/relationships/hyperlink" Target="https://www.wikiwand.com/en/Quaternary_sector_of_the_economy" TargetMode="External"/><Relationship Id="rId7" Type="http://schemas.openxmlformats.org/officeDocument/2006/relationships/hyperlink" Target="https://www.wikiwand.com/en/Quinary_sector_of_the_economy" TargetMode="External"/><Relationship Id="rId8" Type="http://schemas.openxmlformats.org/officeDocument/2006/relationships/hyperlink" Target="https://www.wikiwand.com/en/Human_services" TargetMode="External"/><Relationship Id="rId11" Type="http://schemas.openxmlformats.org/officeDocument/2006/relationships/hyperlink" Target="https://www.wikiwand.com/en/Economic_sector" TargetMode="External"/><Relationship Id="rId10"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6.png"/><Relationship Id="rId4" Type="http://schemas.openxmlformats.org/officeDocument/2006/relationships/hyperlink" Target="https://www.business-to-you.com/scanning-the-environment-pestel-analysi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0.xml"/><Relationship Id="rId3" Type="http://schemas.openxmlformats.org/officeDocument/2006/relationships/hyperlink" Target="https://www.cia.gov/the-world-factbook/about/archives/" TargetMode="External"/><Relationship Id="rId4" Type="http://schemas.openxmlformats.org/officeDocument/2006/relationships/hyperlink" Target="https://www.cia.gov/the-world-factbook/countries/switzerland/" TargetMode="External"/><Relationship Id="rId9" Type="http://schemas.openxmlformats.org/officeDocument/2006/relationships/hyperlink" Target="https://blog.bizvibe.com/blog/top-10-cement-companies-world" TargetMode="External"/><Relationship Id="rId5" Type="http://schemas.openxmlformats.org/officeDocument/2006/relationships/hyperlink" Target="https://www.cia.gov/the-world-factbook/countries/colombia/#government" TargetMode="External"/><Relationship Id="rId6" Type="http://schemas.openxmlformats.org/officeDocument/2006/relationships/hyperlink" Target="https://www.cia.gov/the-world-factbook/countries/india/" TargetMode="External"/><Relationship Id="rId7" Type="http://schemas.openxmlformats.org/officeDocument/2006/relationships/hyperlink" Target="https://www.ibef.org/industry/cement-presentation" TargetMode="External"/><Relationship Id="rId8" Type="http://schemas.openxmlformats.org/officeDocument/2006/relationships/hyperlink" Target="https://www.ibef.org/industry/cement-presentation" TargetMode="External"/><Relationship Id="rId10" Type="http://schemas.openxmlformats.org/officeDocument/2006/relationships/hyperlink" Target="http://www.geni.org/globalenergy/library/national_energy_grid/index.sht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xml"/><Relationship Id="rId3"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7"/>
          <p:cNvSpPr txBox="1"/>
          <p:nvPr>
            <p:ph type="ctrTitle"/>
          </p:nvPr>
        </p:nvSpPr>
        <p:spPr>
          <a:xfrm>
            <a:off x="1651300" y="416500"/>
            <a:ext cx="5497500" cy="20190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1600"/>
              </a:spcAft>
              <a:buNone/>
            </a:pPr>
            <a:r>
              <a:rPr lang="en" sz="2700">
                <a:latin typeface="Montserrat"/>
                <a:ea typeface="Montserrat"/>
                <a:cs typeface="Montserrat"/>
                <a:sym typeface="Montserrat"/>
              </a:rPr>
              <a:t>Unveil the obscure network of company and location data using smart algorithms</a:t>
            </a:r>
            <a:endParaRPr sz="4900"/>
          </a:p>
        </p:txBody>
      </p:sp>
      <p:cxnSp>
        <p:nvCxnSpPr>
          <p:cNvPr id="165" name="Google Shape;165;p37"/>
          <p:cNvCxnSpPr/>
          <p:nvPr/>
        </p:nvCxnSpPr>
        <p:spPr>
          <a:xfrm>
            <a:off x="3190500" y="34795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166" name="Google Shape;166;p37"/>
          <p:cNvSpPr txBox="1"/>
          <p:nvPr>
            <p:ph type="ctrTitle"/>
          </p:nvPr>
        </p:nvSpPr>
        <p:spPr>
          <a:xfrm>
            <a:off x="2350750" y="4367775"/>
            <a:ext cx="4098600" cy="3891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sz="2000"/>
              <a:t>Team 2:  Susann, Ojasvi Prakhar, Marco, Stephanie</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6"/>
          <p:cNvSpPr txBox="1"/>
          <p:nvPr>
            <p:ph type="title"/>
          </p:nvPr>
        </p:nvSpPr>
        <p:spPr>
          <a:xfrm>
            <a:off x="3762675" y="3177750"/>
            <a:ext cx="3978000" cy="112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METHODS</a:t>
            </a:r>
            <a:endParaRPr/>
          </a:p>
        </p:txBody>
      </p:sp>
      <p:sp>
        <p:nvSpPr>
          <p:cNvPr id="246" name="Google Shape;246;p46"/>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cxnSp>
        <p:nvCxnSpPr>
          <p:cNvPr id="247" name="Google Shape;247;p46"/>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METHODS</a:t>
            </a:r>
            <a:endParaRPr/>
          </a:p>
        </p:txBody>
      </p:sp>
      <p:cxnSp>
        <p:nvCxnSpPr>
          <p:cNvPr id="253" name="Google Shape;253;p4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54" name="Google Shape;254;p47"/>
          <p:cNvSpPr txBox="1"/>
          <p:nvPr>
            <p:ph type="title"/>
          </p:nvPr>
        </p:nvSpPr>
        <p:spPr>
          <a:xfrm>
            <a:off x="3538500" y="2767975"/>
            <a:ext cx="2268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Analysis from top view </a:t>
            </a:r>
            <a:endParaRPr/>
          </a:p>
        </p:txBody>
      </p:sp>
      <p:sp>
        <p:nvSpPr>
          <p:cNvPr id="255" name="Google Shape;255;p47"/>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Applying</a:t>
            </a:r>
            <a:r>
              <a:rPr lang="en"/>
              <a:t> cutting-edge object detection methods to satellite, drone, airplane map APIs</a:t>
            </a:r>
            <a:endParaRPr/>
          </a:p>
          <a:p>
            <a:pPr indent="0" lvl="0" marL="0" rtl="0" algn="ctr">
              <a:spcBef>
                <a:spcPts val="0"/>
              </a:spcBef>
              <a:spcAft>
                <a:spcPts val="0"/>
              </a:spcAft>
              <a:buNone/>
            </a:pPr>
            <a:r>
              <a:t/>
            </a:r>
            <a:endParaRPr/>
          </a:p>
        </p:txBody>
      </p:sp>
      <p:sp>
        <p:nvSpPr>
          <p:cNvPr id="256" name="Google Shape;256;p47"/>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Analysis ground view</a:t>
            </a:r>
            <a:endParaRPr/>
          </a:p>
        </p:txBody>
      </p:sp>
      <p:sp>
        <p:nvSpPr>
          <p:cNvPr id="257" name="Google Shape;257;p47"/>
          <p:cNvSpPr txBox="1"/>
          <p:nvPr>
            <p:ph idx="3" type="subTitle"/>
          </p:nvPr>
        </p:nvSpPr>
        <p:spPr>
          <a:xfrm>
            <a:off x="6028550" y="3452875"/>
            <a:ext cx="21996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Combining Natural Language Processing (NLP) text extraction with Computer Vision (CV) methods to </a:t>
            </a:r>
            <a:r>
              <a:rPr lang="en"/>
              <a:t>Streetview or</a:t>
            </a:r>
            <a:endParaRPr/>
          </a:p>
          <a:p>
            <a:pPr indent="0" lvl="0" marL="0" rtl="0" algn="ctr">
              <a:spcBef>
                <a:spcPts val="0"/>
              </a:spcBef>
              <a:spcAft>
                <a:spcPts val="0"/>
              </a:spcAft>
              <a:buNone/>
            </a:pPr>
            <a:r>
              <a:rPr lang="en"/>
              <a:t>Geological data </a:t>
            </a:r>
            <a:endParaRPr/>
          </a:p>
        </p:txBody>
      </p:sp>
      <p:sp>
        <p:nvSpPr>
          <p:cNvPr id="258" name="Google Shape;258;p47"/>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Searchable Ontology</a:t>
            </a:r>
            <a:endParaRPr/>
          </a:p>
        </p:txBody>
      </p:sp>
      <p:sp>
        <p:nvSpPr>
          <p:cNvPr id="259" name="Google Shape;259;p47"/>
          <p:cNvSpPr txBox="1"/>
          <p:nvPr>
            <p:ph idx="6" type="subTitle"/>
          </p:nvPr>
        </p:nvSpPr>
        <p:spPr>
          <a:xfrm>
            <a:off x="1048447" y="3461425"/>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1050" u="sng">
              <a:solidFill>
                <a:schemeClr val="hlink"/>
              </a:solidFill>
              <a:latin typeface="Arial"/>
              <a:ea typeface="Arial"/>
              <a:cs typeface="Arial"/>
              <a:sym typeface="Arial"/>
            </a:endParaRPr>
          </a:p>
          <a:p>
            <a:pPr indent="0" lvl="0" marL="0" rtl="0" algn="ctr">
              <a:spcBef>
                <a:spcPts val="0"/>
              </a:spcBef>
              <a:spcAft>
                <a:spcPts val="0"/>
              </a:spcAft>
              <a:buNone/>
            </a:pPr>
            <a:r>
              <a:t/>
            </a:r>
            <a:endParaRPr/>
          </a:p>
        </p:txBody>
      </p:sp>
      <p:cxnSp>
        <p:nvCxnSpPr>
          <p:cNvPr id="260" name="Google Shape;260;p47"/>
          <p:cNvCxnSpPr/>
          <p:nvPr/>
        </p:nvCxnSpPr>
        <p:spPr>
          <a:xfrm>
            <a:off x="4436097" y="3388898"/>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261" name="Google Shape;261;p47"/>
          <p:cNvCxnSpPr/>
          <p:nvPr/>
        </p:nvCxnSpPr>
        <p:spPr>
          <a:xfrm>
            <a:off x="6926150" y="3388898"/>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262" name="Google Shape;262;p47"/>
          <p:cNvCxnSpPr/>
          <p:nvPr/>
        </p:nvCxnSpPr>
        <p:spPr>
          <a:xfrm>
            <a:off x="1946050" y="3388898"/>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63" name="Google Shape;263;p47"/>
          <p:cNvSpPr/>
          <p:nvPr/>
        </p:nvSpPr>
        <p:spPr>
          <a:xfrm>
            <a:off x="1739650" y="1887150"/>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7"/>
          <p:cNvSpPr/>
          <p:nvPr/>
        </p:nvSpPr>
        <p:spPr>
          <a:xfrm>
            <a:off x="4229697" y="1887150"/>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7"/>
          <p:cNvSpPr/>
          <p:nvPr/>
        </p:nvSpPr>
        <p:spPr>
          <a:xfrm>
            <a:off x="6719750" y="1887150"/>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7"/>
          <p:cNvSpPr/>
          <p:nvPr/>
        </p:nvSpPr>
        <p:spPr>
          <a:xfrm>
            <a:off x="6850102" y="2024450"/>
            <a:ext cx="423884" cy="409986"/>
          </a:xfrm>
          <a:custGeom>
            <a:rect b="b" l="l" r="r" t="t"/>
            <a:pathLst>
              <a:path extrusionOk="0" h="11033" w="11407">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 name="Google Shape;267;p47"/>
          <p:cNvGrpSpPr/>
          <p:nvPr/>
        </p:nvGrpSpPr>
        <p:grpSpPr>
          <a:xfrm>
            <a:off x="4408944" y="2017503"/>
            <a:ext cx="326106" cy="423908"/>
            <a:chOff x="3990517" y="3354173"/>
            <a:chExt cx="279559" cy="363402"/>
          </a:xfrm>
        </p:grpSpPr>
        <p:sp>
          <p:nvSpPr>
            <p:cNvPr id="268" name="Google Shape;268;p47"/>
            <p:cNvSpPr/>
            <p:nvPr/>
          </p:nvSpPr>
          <p:spPr>
            <a:xfrm>
              <a:off x="3990517" y="3354173"/>
              <a:ext cx="279559" cy="363402"/>
            </a:xfrm>
            <a:custGeom>
              <a:rect b="b" l="l" r="r" t="t"/>
              <a:pathLst>
                <a:path extrusionOk="0" h="11408" w="8776">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7"/>
            <p:cNvSpPr/>
            <p:nvPr/>
          </p:nvSpPr>
          <p:spPr>
            <a:xfrm>
              <a:off x="4102009" y="3418680"/>
              <a:ext cx="36824" cy="37175"/>
            </a:xfrm>
            <a:custGeom>
              <a:rect b="b" l="l" r="r" t="t"/>
              <a:pathLst>
                <a:path extrusionOk="0" h="1167" w="1156">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7"/>
            <p:cNvSpPr/>
            <p:nvPr/>
          </p:nvSpPr>
          <p:spPr>
            <a:xfrm>
              <a:off x="4083820" y="3615129"/>
              <a:ext cx="37175" cy="36824"/>
            </a:xfrm>
            <a:custGeom>
              <a:rect b="b" l="l" r="r" t="t"/>
              <a:pathLst>
                <a:path extrusionOk="0" h="1156" w="1167">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 name="Google Shape;271;p47"/>
          <p:cNvGrpSpPr/>
          <p:nvPr/>
        </p:nvGrpSpPr>
        <p:grpSpPr>
          <a:xfrm>
            <a:off x="1860614" y="2015956"/>
            <a:ext cx="442673" cy="426992"/>
            <a:chOff x="1284212" y="1963766"/>
            <a:chExt cx="379489" cy="366046"/>
          </a:xfrm>
        </p:grpSpPr>
        <p:sp>
          <p:nvSpPr>
            <p:cNvPr id="272" name="Google Shape;272;p47"/>
            <p:cNvSpPr/>
            <p:nvPr/>
          </p:nvSpPr>
          <p:spPr>
            <a:xfrm>
              <a:off x="1436861" y="2112975"/>
              <a:ext cx="69444" cy="68902"/>
            </a:xfrm>
            <a:custGeom>
              <a:rect b="b" l="l" r="r" t="t"/>
              <a:pathLst>
                <a:path extrusionOk="0" h="2163" w="218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7"/>
            <p:cNvSpPr/>
            <p:nvPr/>
          </p:nvSpPr>
          <p:spPr>
            <a:xfrm>
              <a:off x="1284212" y="1963766"/>
              <a:ext cx="379489" cy="366046"/>
            </a:xfrm>
            <a:custGeom>
              <a:rect b="b" l="l" r="r" t="t"/>
              <a:pathLst>
                <a:path extrusionOk="0" h="11491" w="11913">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 name="Google Shape;274;p47"/>
          <p:cNvSpPr txBox="1"/>
          <p:nvPr>
            <p:ph idx="6" type="subTitle"/>
          </p:nvPr>
        </p:nvSpPr>
        <p:spPr>
          <a:xfrm>
            <a:off x="1048447" y="3461425"/>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 ontology built with a scraper that Swiss Re can use for searching for a particular company within the database.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8"/>
          <p:cNvSpPr txBox="1"/>
          <p:nvPr>
            <p:ph type="title"/>
          </p:nvPr>
        </p:nvSpPr>
        <p:spPr>
          <a:xfrm>
            <a:off x="938500" y="445025"/>
            <a:ext cx="7395900" cy="2222100"/>
          </a:xfrm>
          <a:prstGeom prst="rect">
            <a:avLst/>
          </a:prstGeom>
        </p:spPr>
        <p:txBody>
          <a:bodyPr anchorCtr="0" anchor="t" bIns="91425" lIns="91425" spcFirstLastPara="1" rIns="91425" wrap="square" tIns="91425">
            <a:noAutofit/>
          </a:bodyPr>
          <a:lstStyle/>
          <a:p>
            <a:pPr indent="0" lvl="0" marL="0" rtl="0" algn="l">
              <a:lnSpc>
                <a:spcPct val="100000"/>
              </a:lnSpc>
              <a:spcBef>
                <a:spcPts val="400"/>
              </a:spcBef>
              <a:spcAft>
                <a:spcPts val="0"/>
              </a:spcAft>
              <a:buNone/>
            </a:pPr>
            <a:r>
              <a:rPr lang="en"/>
              <a:t>Visual representation of Ontology via Geographical Knowledge Graph (GeoKG)</a:t>
            </a:r>
            <a:endParaRPr sz="1400">
              <a:solidFill>
                <a:schemeClr val="lt1"/>
              </a:solidFill>
              <a:latin typeface="Montserrat"/>
              <a:ea typeface="Montserrat"/>
              <a:cs typeface="Montserrat"/>
              <a:sym typeface="Montserrat"/>
            </a:endParaRPr>
          </a:p>
          <a:p>
            <a:pPr indent="0" lvl="0" marL="0" rtl="0" algn="l">
              <a:lnSpc>
                <a:spcPct val="100000"/>
              </a:lnSpc>
              <a:spcBef>
                <a:spcPts val="400"/>
              </a:spcBef>
              <a:spcAft>
                <a:spcPts val="0"/>
              </a:spcAft>
              <a:buNone/>
            </a:pPr>
            <a:r>
              <a:t/>
            </a:r>
            <a:endParaRPr sz="1400">
              <a:solidFill>
                <a:schemeClr val="lt1"/>
              </a:solidFill>
              <a:latin typeface="Montserrat"/>
              <a:ea typeface="Montserrat"/>
              <a:cs typeface="Montserrat"/>
              <a:sym typeface="Montserrat"/>
            </a:endParaRPr>
          </a:p>
          <a:p>
            <a:pPr indent="0" lvl="0" marL="0" rtl="0" algn="l">
              <a:lnSpc>
                <a:spcPct val="100000"/>
              </a:lnSpc>
              <a:spcBef>
                <a:spcPts val="400"/>
              </a:spcBef>
              <a:spcAft>
                <a:spcPts val="0"/>
              </a:spcAft>
              <a:buNone/>
            </a:pPr>
            <a:r>
              <a:rPr lang="en" sz="1400">
                <a:solidFill>
                  <a:schemeClr val="lt1"/>
                </a:solidFill>
                <a:latin typeface="Montserrat"/>
                <a:ea typeface="Montserrat"/>
                <a:cs typeface="Montserrat"/>
                <a:sym typeface="Montserrat"/>
              </a:rPr>
              <a:t>Using the concept of Spatial relations and sameness among different geographical objects, we build a model that studies the relationship between the existing and possible components of the landscape as well as the situation.</a:t>
            </a:r>
            <a:endParaRPr sz="1400">
              <a:solidFill>
                <a:schemeClr val="lt1"/>
              </a:solidFill>
              <a:latin typeface="Montserrat"/>
              <a:ea typeface="Montserrat"/>
              <a:cs typeface="Montserrat"/>
              <a:sym typeface="Montserrat"/>
            </a:endParaRPr>
          </a:p>
          <a:p>
            <a:pPr indent="0" lvl="0" marL="0" rtl="0" algn="l">
              <a:lnSpc>
                <a:spcPct val="100000"/>
              </a:lnSpc>
              <a:spcBef>
                <a:spcPts val="400"/>
              </a:spcBef>
              <a:spcAft>
                <a:spcPts val="400"/>
              </a:spcAft>
              <a:buNone/>
            </a:pPr>
            <a:r>
              <a:rPr lang="en" sz="1400">
                <a:solidFill>
                  <a:schemeClr val="lt1"/>
                </a:solidFill>
                <a:latin typeface="Montserrat"/>
                <a:ea typeface="Montserrat"/>
                <a:cs typeface="Montserrat"/>
                <a:sym typeface="Montserrat"/>
              </a:rPr>
              <a:t>[</a:t>
            </a:r>
            <a:r>
              <a:rPr lang="en" sz="1400" u="sng">
                <a:solidFill>
                  <a:schemeClr val="hlink"/>
                </a:solidFill>
                <a:latin typeface="Montserrat"/>
                <a:ea typeface="Montserrat"/>
                <a:cs typeface="Montserrat"/>
                <a:sym typeface="Montserrat"/>
                <a:hlinkClick r:id="rId3"/>
              </a:rPr>
              <a:t>1</a:t>
            </a:r>
            <a:r>
              <a:rPr lang="en" sz="1400">
                <a:solidFill>
                  <a:schemeClr val="lt1"/>
                </a:solidFill>
                <a:latin typeface="Montserrat"/>
                <a:ea typeface="Montserrat"/>
                <a:cs typeface="Montserrat"/>
                <a:sym typeface="Montserrat"/>
              </a:rPr>
              <a:t>], [</a:t>
            </a:r>
            <a:r>
              <a:rPr lang="en" sz="1400" u="sng">
                <a:solidFill>
                  <a:schemeClr val="hlink"/>
                </a:solidFill>
                <a:latin typeface="Montserrat"/>
                <a:ea typeface="Montserrat"/>
                <a:cs typeface="Montserrat"/>
                <a:sym typeface="Montserrat"/>
                <a:hlinkClick r:id="rId4"/>
              </a:rPr>
              <a:t>2</a:t>
            </a:r>
            <a:r>
              <a:rPr lang="en" sz="1400">
                <a:solidFill>
                  <a:schemeClr val="lt1"/>
                </a:solidFill>
                <a:latin typeface="Montserrat"/>
                <a:ea typeface="Montserrat"/>
                <a:cs typeface="Montserrat"/>
                <a:sym typeface="Montserrat"/>
              </a:rPr>
              <a:t>]</a:t>
            </a:r>
            <a:endParaRPr sz="1400">
              <a:solidFill>
                <a:schemeClr val="lt1"/>
              </a:solidFill>
              <a:latin typeface="Montserrat"/>
              <a:ea typeface="Montserrat"/>
              <a:cs typeface="Montserrat"/>
              <a:sym typeface="Montserrat"/>
            </a:endParaRPr>
          </a:p>
        </p:txBody>
      </p:sp>
      <p:cxnSp>
        <p:nvCxnSpPr>
          <p:cNvPr id="280" name="Google Shape;280;p48"/>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81" name="Google Shape;281;p48"/>
          <p:cNvPicPr preferRelativeResize="0"/>
          <p:nvPr/>
        </p:nvPicPr>
        <p:blipFill rotWithShape="1">
          <a:blip r:embed="rId5">
            <a:alphaModFix/>
          </a:blip>
          <a:srcRect b="30652" l="33905" r="37671" t="28824"/>
          <a:stretch/>
        </p:blipFill>
        <p:spPr>
          <a:xfrm>
            <a:off x="1070825" y="2537975"/>
            <a:ext cx="2213576" cy="1775151"/>
          </a:xfrm>
          <a:prstGeom prst="rect">
            <a:avLst/>
          </a:prstGeom>
          <a:noFill/>
          <a:ln>
            <a:noFill/>
          </a:ln>
        </p:spPr>
      </p:pic>
      <p:sp>
        <p:nvSpPr>
          <p:cNvPr id="282" name="Google Shape;282;p48"/>
          <p:cNvSpPr txBox="1"/>
          <p:nvPr/>
        </p:nvSpPr>
        <p:spPr>
          <a:xfrm>
            <a:off x="706450" y="4399875"/>
            <a:ext cx="7138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Montserrat"/>
                <a:ea typeface="Montserrat"/>
                <a:cs typeface="Montserrat"/>
                <a:sym typeface="Montserrat"/>
              </a:rPr>
              <a:t>a) </a:t>
            </a:r>
            <a:r>
              <a:rPr lang="en" sz="1100">
                <a:solidFill>
                  <a:schemeClr val="lt1"/>
                </a:solidFill>
                <a:latin typeface="Montserrat"/>
                <a:ea typeface="Montserrat"/>
                <a:cs typeface="Montserrat"/>
                <a:sym typeface="Montserrat"/>
              </a:rPr>
              <a:t>Six elements that represent a GeoKG Object</a:t>
            </a:r>
            <a:endParaRPr sz="1100">
              <a:solidFill>
                <a:schemeClr val="lt1"/>
              </a:solidFill>
              <a:latin typeface="Montserrat"/>
              <a:ea typeface="Montserrat"/>
              <a:cs typeface="Montserrat"/>
              <a:sym typeface="Montserrat"/>
            </a:endParaRPr>
          </a:p>
          <a:p>
            <a:pPr indent="0" lvl="0" marL="0" rtl="0" algn="l">
              <a:spcBef>
                <a:spcPts val="0"/>
              </a:spcBef>
              <a:spcAft>
                <a:spcPts val="0"/>
              </a:spcAft>
              <a:buNone/>
            </a:pPr>
            <a:r>
              <a:rPr lang="en" sz="1100">
                <a:solidFill>
                  <a:schemeClr val="lt1"/>
                </a:solidFill>
                <a:latin typeface="Montserrat"/>
                <a:ea typeface="Montserrat"/>
                <a:cs typeface="Montserrat"/>
                <a:sym typeface="Montserrat"/>
              </a:rPr>
              <a:t>b) The interplay between multiple GeoKG objects</a:t>
            </a:r>
            <a:endParaRPr sz="1100">
              <a:solidFill>
                <a:schemeClr val="lt1"/>
              </a:solidFill>
              <a:latin typeface="Montserrat"/>
              <a:ea typeface="Montserrat"/>
              <a:cs typeface="Montserrat"/>
              <a:sym typeface="Montserrat"/>
            </a:endParaRPr>
          </a:p>
        </p:txBody>
      </p:sp>
      <p:pic>
        <p:nvPicPr>
          <p:cNvPr id="283" name="Google Shape;283;p48"/>
          <p:cNvPicPr preferRelativeResize="0"/>
          <p:nvPr/>
        </p:nvPicPr>
        <p:blipFill rotWithShape="1">
          <a:blip r:embed="rId6">
            <a:alphaModFix/>
          </a:blip>
          <a:srcRect b="19109" l="21377" r="24407" t="18724"/>
          <a:stretch/>
        </p:blipFill>
        <p:spPr>
          <a:xfrm>
            <a:off x="4361804" y="2319625"/>
            <a:ext cx="4161321" cy="2684074"/>
          </a:xfrm>
          <a:prstGeom prst="rect">
            <a:avLst/>
          </a:prstGeom>
          <a:noFill/>
          <a:ln>
            <a:noFill/>
          </a:ln>
        </p:spPr>
      </p:pic>
      <p:sp>
        <p:nvSpPr>
          <p:cNvPr id="284" name="Google Shape;284;p48"/>
          <p:cNvSpPr txBox="1"/>
          <p:nvPr/>
        </p:nvSpPr>
        <p:spPr>
          <a:xfrm>
            <a:off x="1945850" y="2206850"/>
            <a:ext cx="713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(a)</a:t>
            </a:r>
            <a:endParaRPr>
              <a:solidFill>
                <a:schemeClr val="lt1"/>
              </a:solidFill>
              <a:latin typeface="Montserrat"/>
              <a:ea typeface="Montserrat"/>
              <a:cs typeface="Montserrat"/>
              <a:sym typeface="Montserrat"/>
            </a:endParaRPr>
          </a:p>
        </p:txBody>
      </p:sp>
      <p:sp>
        <p:nvSpPr>
          <p:cNvPr id="285" name="Google Shape;285;p48"/>
          <p:cNvSpPr txBox="1"/>
          <p:nvPr/>
        </p:nvSpPr>
        <p:spPr>
          <a:xfrm>
            <a:off x="3949925" y="3333400"/>
            <a:ext cx="46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(b)</a:t>
            </a:r>
            <a:endParaRPr>
              <a:solidFill>
                <a:schemeClr val="lt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9"/>
          <p:cNvSpPr txBox="1"/>
          <p:nvPr>
            <p:ph type="title"/>
          </p:nvPr>
        </p:nvSpPr>
        <p:spPr>
          <a:xfrm>
            <a:off x="938500" y="445025"/>
            <a:ext cx="7395900" cy="171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Searchable Ontology: Analysis</a:t>
            </a:r>
            <a:endParaRPr/>
          </a:p>
          <a:p>
            <a:pPr indent="0" lvl="0" marL="0" rtl="0" algn="l">
              <a:lnSpc>
                <a:spcPct val="115000"/>
              </a:lnSpc>
              <a:spcBef>
                <a:spcPts val="400"/>
              </a:spcBef>
              <a:spcAft>
                <a:spcPts val="0"/>
              </a:spcAft>
              <a:buNone/>
            </a:pPr>
            <a:r>
              <a:t/>
            </a:r>
            <a:endParaRPr sz="1200"/>
          </a:p>
          <a:p>
            <a:pPr indent="0" lvl="0" marL="0" rtl="0" algn="l">
              <a:lnSpc>
                <a:spcPct val="100000"/>
              </a:lnSpc>
              <a:spcBef>
                <a:spcPts val="400"/>
              </a:spcBef>
              <a:spcAft>
                <a:spcPts val="400"/>
              </a:spcAft>
              <a:buNone/>
            </a:pPr>
            <a:r>
              <a:rPr lang="en" sz="1400">
                <a:solidFill>
                  <a:schemeClr val="lt1"/>
                </a:solidFill>
                <a:latin typeface="Montserrat"/>
                <a:ea typeface="Montserrat"/>
                <a:cs typeface="Montserrat"/>
                <a:sym typeface="Montserrat"/>
              </a:rPr>
              <a:t>The business address information can be extracted from the Dun&amp;Bradstreet with </a:t>
            </a:r>
            <a:r>
              <a:rPr lang="en" sz="1400">
                <a:solidFill>
                  <a:schemeClr val="lt1"/>
                </a:solidFill>
                <a:latin typeface="Montserrat"/>
                <a:ea typeface="Montserrat"/>
                <a:cs typeface="Montserrat"/>
                <a:sym typeface="Montserrat"/>
              </a:rPr>
              <a:t>manufacturers, subsidiaries etc.</a:t>
            </a:r>
            <a:r>
              <a:rPr lang="en" sz="1400">
                <a:solidFill>
                  <a:schemeClr val="lt1"/>
                </a:solidFill>
                <a:latin typeface="Montserrat"/>
                <a:ea typeface="Montserrat"/>
                <a:cs typeface="Montserrat"/>
                <a:sym typeface="Montserrat"/>
              </a:rPr>
              <a:t>, or also from ImportYeti website with a web </a:t>
            </a:r>
            <a:r>
              <a:rPr lang="en" sz="1400">
                <a:solidFill>
                  <a:schemeClr val="lt1"/>
                </a:solidFill>
                <a:latin typeface="Montserrat"/>
                <a:ea typeface="Montserrat"/>
                <a:cs typeface="Montserrat"/>
                <a:sym typeface="Montserrat"/>
              </a:rPr>
              <a:t>scraper</a:t>
            </a:r>
            <a:r>
              <a:rPr lang="en" sz="1400">
                <a:solidFill>
                  <a:schemeClr val="lt1"/>
                </a:solidFill>
                <a:latin typeface="Montserrat"/>
                <a:ea typeface="Montserrat"/>
                <a:cs typeface="Montserrat"/>
                <a:sym typeface="Montserrat"/>
              </a:rPr>
              <a:t> or can merge it with a Selenium script. Then can plot these locations on a map or a heat-map to visualise the locations or the supply. </a:t>
            </a:r>
            <a:endParaRPr sz="1400">
              <a:solidFill>
                <a:schemeClr val="lt1"/>
              </a:solidFill>
              <a:latin typeface="Montserrat"/>
              <a:ea typeface="Montserrat"/>
              <a:cs typeface="Montserrat"/>
              <a:sym typeface="Montserrat"/>
            </a:endParaRPr>
          </a:p>
        </p:txBody>
      </p:sp>
      <p:sp>
        <p:nvSpPr>
          <p:cNvPr id="291" name="Google Shape;291;p49"/>
          <p:cNvSpPr txBox="1"/>
          <p:nvPr>
            <p:ph idx="1" type="body"/>
          </p:nvPr>
        </p:nvSpPr>
        <p:spPr>
          <a:xfrm>
            <a:off x="1075725" y="2352525"/>
            <a:ext cx="3893700" cy="276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t>Strength</a:t>
            </a:r>
            <a:endParaRPr sz="1700"/>
          </a:p>
          <a:p>
            <a:pPr indent="-317500" lvl="0" marL="457200" rtl="0" algn="l">
              <a:spcBef>
                <a:spcPts val="1600"/>
              </a:spcBef>
              <a:spcAft>
                <a:spcPts val="0"/>
              </a:spcAft>
              <a:buSzPts val="1400"/>
              <a:buChar char="●"/>
            </a:pPr>
            <a:r>
              <a:rPr lang="en"/>
              <a:t>Easily Searchable and less coding required </a:t>
            </a:r>
            <a:endParaRPr/>
          </a:p>
          <a:p>
            <a:pPr indent="-317500" lvl="0" marL="457200" rtl="0" algn="l">
              <a:spcBef>
                <a:spcPts val="0"/>
              </a:spcBef>
              <a:spcAft>
                <a:spcPts val="0"/>
              </a:spcAft>
              <a:buSzPts val="1400"/>
              <a:buChar char="●"/>
            </a:pPr>
            <a:r>
              <a:rPr lang="en"/>
              <a:t>NLP methods allow for hierarchy and relationships retrieval</a:t>
            </a:r>
            <a:endParaRPr/>
          </a:p>
          <a:p>
            <a:pPr indent="-317500" lvl="0" marL="457200" rtl="0" algn="l">
              <a:spcBef>
                <a:spcPts val="0"/>
              </a:spcBef>
              <a:spcAft>
                <a:spcPts val="0"/>
              </a:spcAft>
              <a:buSzPts val="1400"/>
              <a:buChar char="●"/>
            </a:pPr>
            <a:r>
              <a:rPr lang="en"/>
              <a:t>Can be hosted on the cloud with differential access</a:t>
            </a:r>
            <a:endParaRPr/>
          </a:p>
          <a:p>
            <a:pPr indent="-317500" lvl="0" marL="457200" rtl="0" algn="l">
              <a:spcBef>
                <a:spcPts val="0"/>
              </a:spcBef>
              <a:spcAft>
                <a:spcPts val="0"/>
              </a:spcAft>
              <a:buSzPts val="1400"/>
              <a:buChar char="●"/>
            </a:pPr>
            <a:r>
              <a:rPr lang="en"/>
              <a:t>Faster searching because the data is already loaded</a:t>
            </a:r>
            <a:endParaRPr/>
          </a:p>
          <a:p>
            <a:pPr indent="-317500" lvl="0" marL="457200" rtl="0" algn="l">
              <a:spcBef>
                <a:spcPts val="0"/>
              </a:spcBef>
              <a:spcAft>
                <a:spcPts val="0"/>
              </a:spcAft>
              <a:buSzPts val="1400"/>
              <a:buChar char="●"/>
            </a:pPr>
            <a:r>
              <a:rPr lang="en"/>
              <a:t>Highly scaled, works globally </a:t>
            </a:r>
            <a:endParaRPr/>
          </a:p>
        </p:txBody>
      </p:sp>
      <p:cxnSp>
        <p:nvCxnSpPr>
          <p:cNvPr id="292" name="Google Shape;292;p49"/>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93" name="Google Shape;293;p49"/>
          <p:cNvSpPr txBox="1"/>
          <p:nvPr>
            <p:ph idx="1" type="body"/>
          </p:nvPr>
        </p:nvSpPr>
        <p:spPr>
          <a:xfrm>
            <a:off x="5068875" y="2274725"/>
            <a:ext cx="3569700" cy="276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t>Weakness</a:t>
            </a:r>
            <a:endParaRPr sz="1700"/>
          </a:p>
          <a:p>
            <a:pPr indent="-317500" lvl="0" marL="457200" rtl="0" algn="l">
              <a:spcBef>
                <a:spcPts val="1600"/>
              </a:spcBef>
              <a:spcAft>
                <a:spcPts val="0"/>
              </a:spcAft>
              <a:buSzPts val="1400"/>
              <a:buChar char="●"/>
            </a:pPr>
            <a:r>
              <a:rPr lang="en"/>
              <a:t>Maintaining a database can be a bit less user-friendly</a:t>
            </a:r>
            <a:endParaRPr/>
          </a:p>
          <a:p>
            <a:pPr indent="-317500" lvl="0" marL="457200" rtl="0" algn="l">
              <a:spcBef>
                <a:spcPts val="0"/>
              </a:spcBef>
              <a:spcAft>
                <a:spcPts val="0"/>
              </a:spcAft>
              <a:buSzPts val="1400"/>
              <a:buChar char="●"/>
            </a:pPr>
            <a:r>
              <a:rPr lang="en"/>
              <a:t>Companies with the same name or lots of name changes</a:t>
            </a:r>
            <a:endParaRPr/>
          </a:p>
          <a:p>
            <a:pPr indent="-317500" lvl="0" marL="457200" rtl="0" algn="l">
              <a:spcBef>
                <a:spcPts val="0"/>
              </a:spcBef>
              <a:spcAft>
                <a:spcPts val="0"/>
              </a:spcAft>
              <a:buSzPts val="1400"/>
              <a:buChar char="●"/>
            </a:pPr>
            <a:r>
              <a:rPr lang="en"/>
              <a:t>Can take up a lot of space to store over a period of time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0"/>
          <p:cNvSpPr txBox="1"/>
          <p:nvPr>
            <p:ph type="title"/>
          </p:nvPr>
        </p:nvSpPr>
        <p:spPr>
          <a:xfrm>
            <a:off x="938500" y="445025"/>
            <a:ext cx="75798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from Top View</a:t>
            </a:r>
            <a:endParaRPr sz="14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800">
              <a:solidFill>
                <a:schemeClr val="lt1"/>
              </a:solidFill>
              <a:latin typeface="Montserrat"/>
              <a:ea typeface="Montserrat"/>
              <a:cs typeface="Montserrat"/>
              <a:sym typeface="Montserrat"/>
            </a:endParaRPr>
          </a:p>
          <a:p>
            <a:pPr indent="0" lvl="0" marL="0" rtl="0" algn="l">
              <a:spcBef>
                <a:spcPts val="400"/>
              </a:spcBef>
              <a:spcAft>
                <a:spcPts val="400"/>
              </a:spcAft>
              <a:buNone/>
            </a:pPr>
            <a:r>
              <a:rPr lang="en" sz="1400">
                <a:solidFill>
                  <a:schemeClr val="lt1"/>
                </a:solidFill>
                <a:latin typeface="Montserrat"/>
                <a:ea typeface="Montserrat"/>
                <a:cs typeface="Montserrat"/>
                <a:sym typeface="Montserrat"/>
              </a:rPr>
              <a:t>With object identification algorithms, such as recent YOLT or YOLO versions, CNN and transformer-based solutions applied to satellite images or drone photographs in various spectra we can also provide locations of factories or tech parks that have a fence or wall around, and through this multiple buildings or offices of a company inside it. Similarly, for other domains, such as mining, power networks or factories using transfer learning applied to foundational models, or self-learning.</a:t>
            </a:r>
            <a:endParaRPr sz="1400">
              <a:solidFill>
                <a:schemeClr val="lt1"/>
              </a:solidFill>
              <a:latin typeface="Montserrat"/>
              <a:ea typeface="Montserrat"/>
              <a:cs typeface="Montserrat"/>
              <a:sym typeface="Montserrat"/>
            </a:endParaRPr>
          </a:p>
        </p:txBody>
      </p:sp>
      <p:sp>
        <p:nvSpPr>
          <p:cNvPr id="299" name="Google Shape;299;p50"/>
          <p:cNvSpPr txBox="1"/>
          <p:nvPr>
            <p:ph idx="1" type="body"/>
          </p:nvPr>
        </p:nvSpPr>
        <p:spPr>
          <a:xfrm>
            <a:off x="721650" y="2467500"/>
            <a:ext cx="4202400" cy="276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t>Strength</a:t>
            </a:r>
            <a:endParaRPr sz="1700"/>
          </a:p>
          <a:p>
            <a:pPr indent="-317500" lvl="0" marL="457200" rtl="0" algn="l">
              <a:spcBef>
                <a:spcPts val="1600"/>
              </a:spcBef>
              <a:spcAft>
                <a:spcPts val="0"/>
              </a:spcAft>
              <a:buSzPts val="1400"/>
              <a:buChar char="●"/>
            </a:pPr>
            <a:r>
              <a:rPr lang="en"/>
              <a:t>Allows finding buildings and objects not registered or covered in any database</a:t>
            </a:r>
            <a:endParaRPr/>
          </a:p>
          <a:p>
            <a:pPr indent="-317500" lvl="0" marL="457200" rtl="0" algn="l">
              <a:spcBef>
                <a:spcPts val="0"/>
              </a:spcBef>
              <a:spcAft>
                <a:spcPts val="0"/>
              </a:spcAft>
              <a:buSzPts val="1400"/>
              <a:buChar char="●"/>
            </a:pPr>
            <a:r>
              <a:rPr lang="en"/>
              <a:t>Doesn’t take up a lot of space since it doesn’t store data, unless</a:t>
            </a:r>
            <a:r>
              <a:rPr lang="en"/>
              <a:t> specifically desired</a:t>
            </a:r>
            <a:endParaRPr/>
          </a:p>
          <a:p>
            <a:pPr indent="-317500" lvl="0" marL="457200" rtl="0" algn="l">
              <a:spcBef>
                <a:spcPts val="0"/>
              </a:spcBef>
              <a:spcAft>
                <a:spcPts val="0"/>
              </a:spcAft>
              <a:buSzPts val="1400"/>
              <a:buChar char="●"/>
            </a:pPr>
            <a:r>
              <a:rPr lang="en"/>
              <a:t>Updated daily, works globally</a:t>
            </a:r>
            <a:endParaRPr/>
          </a:p>
          <a:p>
            <a:pPr indent="-317500" lvl="0" marL="457200" rtl="0" algn="l">
              <a:spcBef>
                <a:spcPts val="0"/>
              </a:spcBef>
              <a:spcAft>
                <a:spcPts val="0"/>
              </a:spcAft>
              <a:buSzPts val="1400"/>
              <a:buChar char="●"/>
            </a:pPr>
            <a:r>
              <a:rPr lang="en"/>
              <a:t>Provides further visual and more spectral data for other risk analyses too</a:t>
            </a:r>
            <a:endParaRPr/>
          </a:p>
        </p:txBody>
      </p:sp>
      <p:cxnSp>
        <p:nvCxnSpPr>
          <p:cNvPr id="300" name="Google Shape;300;p5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01" name="Google Shape;301;p50"/>
          <p:cNvSpPr txBox="1"/>
          <p:nvPr>
            <p:ph idx="1" type="body"/>
          </p:nvPr>
        </p:nvSpPr>
        <p:spPr>
          <a:xfrm>
            <a:off x="5104075" y="2467500"/>
            <a:ext cx="3683100" cy="218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t>Weakness</a:t>
            </a:r>
            <a:endParaRPr sz="1700"/>
          </a:p>
          <a:p>
            <a:pPr indent="-317500" lvl="0" marL="457200" rtl="0" algn="l">
              <a:spcBef>
                <a:spcPts val="1600"/>
              </a:spcBef>
              <a:spcAft>
                <a:spcPts val="0"/>
              </a:spcAft>
              <a:buSzPts val="1400"/>
              <a:buChar char="●"/>
            </a:pPr>
            <a:r>
              <a:rPr lang="en"/>
              <a:t>Takes more time to build and more code or scripts</a:t>
            </a:r>
            <a:endParaRPr/>
          </a:p>
          <a:p>
            <a:pPr indent="-317500" lvl="0" marL="457200" rtl="0" algn="l">
              <a:spcBef>
                <a:spcPts val="0"/>
              </a:spcBef>
              <a:spcAft>
                <a:spcPts val="0"/>
              </a:spcAft>
              <a:buSzPts val="1400"/>
              <a:buChar char="●"/>
            </a:pPr>
            <a:r>
              <a:rPr lang="en"/>
              <a:t>Can be slower because API or inference may run each time</a:t>
            </a:r>
            <a:endParaRPr/>
          </a:p>
          <a:p>
            <a:pPr indent="-317500" lvl="0" marL="457200" rtl="0" algn="l">
              <a:spcBef>
                <a:spcPts val="0"/>
              </a:spcBef>
              <a:spcAft>
                <a:spcPts val="0"/>
              </a:spcAft>
              <a:buSzPts val="1400"/>
              <a:buChar char="●"/>
            </a:pPr>
            <a:r>
              <a:rPr lang="en"/>
              <a:t>Limited to buildings and objects or industries that can be uniquely identified or attributed</a:t>
            </a:r>
            <a:endParaRPr/>
          </a:p>
          <a:p>
            <a:pPr indent="0" lvl="0" marL="457200" rtl="0" algn="l">
              <a:spcBef>
                <a:spcPts val="1600"/>
              </a:spcBef>
              <a:spcAft>
                <a:spcPts val="1600"/>
              </a:spcAft>
              <a:buNone/>
            </a:pPr>
            <a:r>
              <a:rPr lang="en"/>
              <a: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1"/>
          <p:cNvSpPr txBox="1"/>
          <p:nvPr>
            <p:ph type="title"/>
          </p:nvPr>
        </p:nvSpPr>
        <p:spPr>
          <a:xfrm>
            <a:off x="938500" y="445025"/>
            <a:ext cx="77070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Ground View</a:t>
            </a:r>
            <a:endParaRPr/>
          </a:p>
          <a:p>
            <a:pPr indent="0" lvl="0" marL="0" rtl="0" algn="l">
              <a:spcBef>
                <a:spcPts val="0"/>
              </a:spcBef>
              <a:spcAft>
                <a:spcPts val="0"/>
              </a:spcAft>
              <a:buNone/>
            </a:pPr>
            <a:r>
              <a:t/>
            </a:r>
            <a:endParaRPr sz="1400"/>
          </a:p>
          <a:p>
            <a:pPr indent="0" lvl="0" marL="0" rtl="0" algn="l">
              <a:spcBef>
                <a:spcPts val="400"/>
              </a:spcBef>
              <a:spcAft>
                <a:spcPts val="400"/>
              </a:spcAft>
              <a:buNone/>
            </a:pPr>
            <a:r>
              <a:rPr lang="en" sz="1400">
                <a:solidFill>
                  <a:schemeClr val="lt1"/>
                </a:solidFill>
                <a:latin typeface="Montserrat"/>
                <a:ea typeface="Montserrat"/>
                <a:cs typeface="Montserrat"/>
                <a:sym typeface="Montserrat"/>
              </a:rPr>
              <a:t>Can perform CV on Google Earth/Street View together with NLP cross-modally via models we have built using for instance the Sagemaker APIs to extract company names from the building names or entrance inscriptions to match and complete the list of buildings that may be away from others or detached. </a:t>
            </a:r>
            <a:endParaRPr sz="1400">
              <a:solidFill>
                <a:schemeClr val="lt1"/>
              </a:solidFill>
              <a:latin typeface="Montserrat"/>
              <a:ea typeface="Montserrat"/>
              <a:cs typeface="Montserrat"/>
              <a:sym typeface="Montserrat"/>
            </a:endParaRPr>
          </a:p>
        </p:txBody>
      </p:sp>
      <p:sp>
        <p:nvSpPr>
          <p:cNvPr id="307" name="Google Shape;307;p51"/>
          <p:cNvSpPr txBox="1"/>
          <p:nvPr>
            <p:ph idx="1" type="body"/>
          </p:nvPr>
        </p:nvSpPr>
        <p:spPr>
          <a:xfrm>
            <a:off x="874825" y="2239350"/>
            <a:ext cx="3808800" cy="276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t>Strength</a:t>
            </a:r>
            <a:endParaRPr sz="1700"/>
          </a:p>
          <a:p>
            <a:pPr indent="-317500" lvl="0" marL="457200" rtl="0" algn="l">
              <a:spcBef>
                <a:spcPts val="1600"/>
              </a:spcBef>
              <a:spcAft>
                <a:spcPts val="0"/>
              </a:spcAft>
              <a:buSzPts val="1400"/>
              <a:buChar char="●"/>
            </a:pPr>
            <a:r>
              <a:rPr lang="en"/>
              <a:t>Our modern computer vision text extraction methods are very precise </a:t>
            </a:r>
            <a:endParaRPr/>
          </a:p>
          <a:p>
            <a:pPr indent="-317500" lvl="0" marL="457200" rtl="0" algn="l">
              <a:spcBef>
                <a:spcPts val="0"/>
              </a:spcBef>
              <a:spcAft>
                <a:spcPts val="0"/>
              </a:spcAft>
              <a:buSzPts val="1400"/>
              <a:buChar char="●"/>
            </a:pPr>
            <a:r>
              <a:rPr lang="en"/>
              <a:t>More extensive and accurate than from satellite view</a:t>
            </a:r>
            <a:endParaRPr/>
          </a:p>
          <a:p>
            <a:pPr indent="-317500" lvl="0" marL="457200" rtl="0" algn="l">
              <a:spcBef>
                <a:spcPts val="0"/>
              </a:spcBef>
              <a:spcAft>
                <a:spcPts val="0"/>
              </a:spcAft>
              <a:buSzPts val="1400"/>
              <a:buChar char="●"/>
            </a:pPr>
            <a:r>
              <a:rPr lang="en"/>
              <a:t>Very detailed, allowing for further risk factor analyses</a:t>
            </a:r>
            <a:endParaRPr/>
          </a:p>
          <a:p>
            <a:pPr indent="-317500" lvl="0" marL="457200" rtl="0" algn="l">
              <a:spcBef>
                <a:spcPts val="0"/>
              </a:spcBef>
              <a:spcAft>
                <a:spcPts val="0"/>
              </a:spcAft>
              <a:buSzPts val="1400"/>
              <a:buChar char="●"/>
            </a:pPr>
            <a:r>
              <a:rPr lang="en"/>
              <a:t>Works for almost all industrial areas</a:t>
            </a:r>
            <a:endParaRPr/>
          </a:p>
        </p:txBody>
      </p:sp>
      <p:cxnSp>
        <p:nvCxnSpPr>
          <p:cNvPr id="308" name="Google Shape;308;p51"/>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09" name="Google Shape;309;p51"/>
          <p:cNvSpPr txBox="1"/>
          <p:nvPr>
            <p:ph idx="1" type="body"/>
          </p:nvPr>
        </p:nvSpPr>
        <p:spPr>
          <a:xfrm>
            <a:off x="5118250" y="2239350"/>
            <a:ext cx="3808800" cy="276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t>Weakness</a:t>
            </a:r>
            <a:endParaRPr sz="1700"/>
          </a:p>
          <a:p>
            <a:pPr indent="-317500" lvl="0" marL="457200" rtl="0" algn="l">
              <a:spcBef>
                <a:spcPts val="1600"/>
              </a:spcBef>
              <a:spcAft>
                <a:spcPts val="0"/>
              </a:spcAft>
              <a:buSzPts val="1400"/>
              <a:buChar char="●"/>
            </a:pPr>
            <a:r>
              <a:rPr lang="en"/>
              <a:t>Limited to where street image data or other image data is available</a:t>
            </a:r>
            <a:endParaRPr/>
          </a:p>
          <a:p>
            <a:pPr indent="-317500" lvl="0" marL="457200" rtl="0" algn="l">
              <a:spcBef>
                <a:spcPts val="0"/>
              </a:spcBef>
              <a:spcAft>
                <a:spcPts val="0"/>
              </a:spcAft>
              <a:buSzPts val="1400"/>
              <a:buChar char="●"/>
            </a:pPr>
            <a:r>
              <a:rPr lang="en"/>
              <a:t>Less frequently updated</a:t>
            </a:r>
            <a:endParaRPr/>
          </a:p>
          <a:p>
            <a:pPr indent="-317500" lvl="0" marL="457200" rtl="0" algn="l">
              <a:spcBef>
                <a:spcPts val="0"/>
              </a:spcBef>
              <a:spcAft>
                <a:spcPts val="0"/>
              </a:spcAft>
              <a:buSzPts val="1400"/>
              <a:buChar char="●"/>
            </a:pPr>
            <a:r>
              <a:rPr lang="en"/>
              <a:t>Not showing company relationships</a:t>
            </a:r>
            <a:endParaRPr/>
          </a:p>
          <a:p>
            <a:pPr indent="0" lvl="0" marL="457200" rtl="0" algn="l">
              <a:spcBef>
                <a:spcPts val="1600"/>
              </a:spcBef>
              <a:spcAft>
                <a:spcPts val="1600"/>
              </a:spcAft>
              <a:buNone/>
            </a:pPr>
            <a:r>
              <a:rPr lang="en"/>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2"/>
          <p:cNvSpPr txBox="1"/>
          <p:nvPr>
            <p:ph type="title"/>
          </p:nvPr>
        </p:nvSpPr>
        <p:spPr>
          <a:xfrm>
            <a:off x="938500" y="445025"/>
            <a:ext cx="6051600" cy="9414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a:t>Address Text Normalisation </a:t>
            </a:r>
            <a:endParaRPr/>
          </a:p>
          <a:p>
            <a:pPr indent="0" lvl="0" marL="0" rtl="0" algn="l">
              <a:lnSpc>
                <a:spcPct val="90000"/>
              </a:lnSpc>
              <a:spcBef>
                <a:spcPts val="0"/>
              </a:spcBef>
              <a:spcAft>
                <a:spcPts val="0"/>
              </a:spcAft>
              <a:buNone/>
            </a:pPr>
            <a:r>
              <a:rPr lang="en" sz="2000"/>
              <a:t>(Secondary Problem) </a:t>
            </a:r>
            <a:endParaRPr sz="2000"/>
          </a:p>
        </p:txBody>
      </p:sp>
      <p:sp>
        <p:nvSpPr>
          <p:cNvPr id="315" name="Google Shape;315;p52"/>
          <p:cNvSpPr txBox="1"/>
          <p:nvPr>
            <p:ph idx="1" type="body"/>
          </p:nvPr>
        </p:nvSpPr>
        <p:spPr>
          <a:xfrm>
            <a:off x="768700" y="1305525"/>
            <a:ext cx="6942900" cy="31587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400"/>
              </a:spcBef>
              <a:spcAft>
                <a:spcPts val="0"/>
              </a:spcAft>
              <a:buSzPts val="1400"/>
              <a:buChar char="●"/>
            </a:pPr>
            <a:r>
              <a:rPr lang="en"/>
              <a:t>For the secondary problem of normalising address names, we can use </a:t>
            </a:r>
            <a:r>
              <a:rPr lang="en">
                <a:uFill>
                  <a:noFill/>
                </a:uFill>
                <a:hlinkClick r:id="rId3"/>
              </a:rPr>
              <a:t>fuzzy logic for address matching</a:t>
            </a:r>
            <a:r>
              <a:rPr lang="en"/>
              <a:t> with the Levenshtein as distance metric for</a:t>
            </a:r>
            <a:r>
              <a:rPr lang="en"/>
              <a:t> a probability score for how close they match</a:t>
            </a:r>
            <a:r>
              <a:rPr lang="en"/>
              <a:t>, and similar address matching methods, such as the SwissRe database and new web APIs. The accuracy can also be enhanced further via modern NLP or bi-modal pattern matching methods.</a:t>
            </a:r>
            <a:endParaRPr sz="2000">
              <a:solidFill>
                <a:srgbClr val="323434"/>
              </a:solidFill>
              <a:latin typeface="Arial"/>
              <a:ea typeface="Arial"/>
              <a:cs typeface="Arial"/>
              <a:sym typeface="Arial"/>
            </a:endParaRPr>
          </a:p>
          <a:p>
            <a:pPr indent="0" lvl="0" marL="457200" rtl="0" algn="l">
              <a:lnSpc>
                <a:spcPct val="115000"/>
              </a:lnSpc>
              <a:spcBef>
                <a:spcPts val="400"/>
              </a:spcBef>
              <a:spcAft>
                <a:spcPts val="0"/>
              </a:spcAft>
              <a:buNone/>
            </a:pPr>
            <a:r>
              <a:t/>
            </a:r>
            <a:endParaRPr>
              <a:solidFill>
                <a:srgbClr val="323434"/>
              </a:solidFill>
              <a:latin typeface="Arial"/>
              <a:ea typeface="Arial"/>
              <a:cs typeface="Arial"/>
              <a:sym typeface="Arial"/>
            </a:endParaRPr>
          </a:p>
          <a:p>
            <a:pPr indent="-317500" lvl="0" marL="457200" rtl="0" algn="l">
              <a:lnSpc>
                <a:spcPct val="115000"/>
              </a:lnSpc>
              <a:spcBef>
                <a:spcPts val="400"/>
              </a:spcBef>
              <a:spcAft>
                <a:spcPts val="0"/>
              </a:spcAft>
              <a:buSzPts val="1400"/>
              <a:buChar char="●"/>
            </a:pPr>
            <a:r>
              <a:rPr lang="en"/>
              <a:t>This can be combined with the Google Maps or Bing APIs to find the corresponding location and coordinates. The coordinates can then be stored in a database or ontology. This process can be made as a real-time service using Python scripts.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3"/>
          <p:cNvSpPr txBox="1"/>
          <p:nvPr>
            <p:ph type="title"/>
          </p:nvPr>
        </p:nvSpPr>
        <p:spPr>
          <a:xfrm>
            <a:off x="3762675" y="3177750"/>
            <a:ext cx="3978000" cy="12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OUTLOOK</a:t>
            </a:r>
            <a:endParaRPr/>
          </a:p>
        </p:txBody>
      </p:sp>
      <p:sp>
        <p:nvSpPr>
          <p:cNvPr id="321" name="Google Shape;321;p53"/>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cxnSp>
        <p:nvCxnSpPr>
          <p:cNvPr id="322" name="Google Shape;322;p53"/>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4"/>
          <p:cNvSpPr txBox="1"/>
          <p:nvPr>
            <p:ph type="title"/>
          </p:nvPr>
        </p:nvSpPr>
        <p:spPr>
          <a:xfrm>
            <a:off x="1206425" y="455075"/>
            <a:ext cx="62475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Solution </a:t>
            </a:r>
            <a:endParaRPr/>
          </a:p>
        </p:txBody>
      </p:sp>
      <p:sp>
        <p:nvSpPr>
          <p:cNvPr id="328" name="Google Shape;328;p54"/>
          <p:cNvSpPr txBox="1"/>
          <p:nvPr>
            <p:ph idx="1" type="body"/>
          </p:nvPr>
        </p:nvSpPr>
        <p:spPr>
          <a:xfrm>
            <a:off x="1112666" y="1901750"/>
            <a:ext cx="3258900" cy="1795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Very complete, global </a:t>
            </a:r>
            <a:endParaRPr/>
          </a:p>
          <a:p>
            <a:pPr indent="-317500" lvl="0" marL="457200" rtl="0" algn="l">
              <a:spcBef>
                <a:spcPts val="1000"/>
              </a:spcBef>
              <a:spcAft>
                <a:spcPts val="0"/>
              </a:spcAft>
              <a:buSzPts val="1400"/>
              <a:buChar char="●"/>
            </a:pPr>
            <a:r>
              <a:rPr lang="en"/>
              <a:t>Fast, readily available</a:t>
            </a:r>
            <a:endParaRPr/>
          </a:p>
          <a:p>
            <a:pPr indent="-317500" lvl="0" marL="457200" rtl="0" algn="l">
              <a:spcBef>
                <a:spcPts val="1000"/>
              </a:spcBef>
              <a:spcAft>
                <a:spcPts val="0"/>
              </a:spcAft>
              <a:buSzPts val="1400"/>
              <a:buChar char="●"/>
            </a:pPr>
            <a:r>
              <a:rPr lang="en"/>
              <a:t>Not expensive</a:t>
            </a:r>
            <a:endParaRPr/>
          </a:p>
          <a:p>
            <a:pPr indent="-317500" lvl="0" marL="457200" rtl="0" algn="l">
              <a:spcBef>
                <a:spcPts val="1000"/>
              </a:spcBef>
              <a:spcAft>
                <a:spcPts val="0"/>
              </a:spcAft>
              <a:buSzPts val="1400"/>
              <a:buChar char="●"/>
            </a:pPr>
            <a:r>
              <a:rPr lang="en"/>
              <a:t>Automatic update alerts</a:t>
            </a:r>
            <a:endParaRPr/>
          </a:p>
          <a:p>
            <a:pPr indent="-317500" lvl="0" marL="457200" rtl="0" algn="l">
              <a:spcBef>
                <a:spcPts val="1000"/>
              </a:spcBef>
              <a:spcAft>
                <a:spcPts val="0"/>
              </a:spcAft>
              <a:buSzPts val="1400"/>
              <a:buChar char="●"/>
            </a:pPr>
            <a:r>
              <a:rPr lang="en"/>
              <a:t>Fraud prevention</a:t>
            </a:r>
            <a:endParaRPr/>
          </a:p>
          <a:p>
            <a:pPr indent="-317500" lvl="0" marL="457200" rtl="0" algn="l">
              <a:spcBef>
                <a:spcPts val="1000"/>
              </a:spcBef>
              <a:spcAft>
                <a:spcPts val="1000"/>
              </a:spcAft>
              <a:buSzPts val="1400"/>
              <a:buChar char="●"/>
            </a:pPr>
            <a:r>
              <a:rPr lang="en"/>
              <a:t>Better risk assessment</a:t>
            </a:r>
            <a:endParaRPr/>
          </a:p>
        </p:txBody>
      </p:sp>
      <p:sp>
        <p:nvSpPr>
          <p:cNvPr id="329" name="Google Shape;329;p54"/>
          <p:cNvSpPr txBox="1"/>
          <p:nvPr>
            <p:ph idx="2" type="body"/>
          </p:nvPr>
        </p:nvSpPr>
        <p:spPr>
          <a:xfrm>
            <a:off x="4666777" y="1901750"/>
            <a:ext cx="3258900" cy="1795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Can complement the missing entries globally</a:t>
            </a:r>
            <a:endParaRPr/>
          </a:p>
          <a:p>
            <a:pPr indent="-317500" lvl="0" marL="457200" rtl="0" algn="l">
              <a:spcBef>
                <a:spcPts val="1000"/>
              </a:spcBef>
              <a:spcAft>
                <a:spcPts val="0"/>
              </a:spcAft>
              <a:buSzPts val="1400"/>
              <a:buChar char="●"/>
            </a:pPr>
            <a:r>
              <a:rPr lang="en"/>
              <a:t>Images updated daily</a:t>
            </a:r>
            <a:endParaRPr/>
          </a:p>
          <a:p>
            <a:pPr indent="-317500" lvl="0" marL="457200" rtl="0" algn="l">
              <a:spcBef>
                <a:spcPts val="1000"/>
              </a:spcBef>
              <a:spcAft>
                <a:spcPts val="0"/>
              </a:spcAft>
              <a:buSzPts val="1400"/>
              <a:buChar char="●"/>
            </a:pPr>
            <a:r>
              <a:rPr lang="en"/>
              <a:t>Independent analysis for further fraud prevention</a:t>
            </a:r>
            <a:endParaRPr/>
          </a:p>
          <a:p>
            <a:pPr indent="-317500" lvl="0" marL="457200" rtl="0" algn="l">
              <a:spcBef>
                <a:spcPts val="1000"/>
              </a:spcBef>
              <a:spcAft>
                <a:spcPts val="0"/>
              </a:spcAft>
              <a:buSzPts val="1400"/>
              <a:buChar char="●"/>
            </a:pPr>
            <a:r>
              <a:rPr lang="en"/>
              <a:t>Unmatched risk assessment</a:t>
            </a:r>
            <a:endParaRPr/>
          </a:p>
          <a:p>
            <a:pPr indent="0" lvl="0" marL="457200" rtl="0" algn="l">
              <a:spcBef>
                <a:spcPts val="1000"/>
              </a:spcBef>
              <a:spcAft>
                <a:spcPts val="1000"/>
              </a:spcAft>
              <a:buNone/>
            </a:pPr>
            <a:r>
              <a:t/>
            </a:r>
            <a:endParaRPr/>
          </a:p>
        </p:txBody>
      </p:sp>
      <p:sp>
        <p:nvSpPr>
          <p:cNvPr id="330" name="Google Shape;330;p54"/>
          <p:cNvSpPr txBox="1"/>
          <p:nvPr>
            <p:ph idx="3" type="title"/>
          </p:nvPr>
        </p:nvSpPr>
        <p:spPr>
          <a:xfrm>
            <a:off x="1206424" y="1353350"/>
            <a:ext cx="3258900" cy="54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NLP Ontology</a:t>
            </a:r>
            <a:endParaRPr/>
          </a:p>
        </p:txBody>
      </p:sp>
      <p:sp>
        <p:nvSpPr>
          <p:cNvPr id="331" name="Google Shape;331;p54"/>
          <p:cNvSpPr txBox="1"/>
          <p:nvPr>
            <p:ph idx="4" type="title"/>
          </p:nvPr>
        </p:nvSpPr>
        <p:spPr>
          <a:xfrm>
            <a:off x="4740425" y="1353350"/>
            <a:ext cx="4200600" cy="54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Computer Vision Extension</a:t>
            </a:r>
            <a:endParaRPr/>
          </a:p>
        </p:txBody>
      </p:sp>
      <p:cxnSp>
        <p:nvCxnSpPr>
          <p:cNvPr id="332" name="Google Shape;332;p54"/>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5"/>
          <p:cNvSpPr txBox="1"/>
          <p:nvPr>
            <p:ph type="title"/>
          </p:nvPr>
        </p:nvSpPr>
        <p:spPr>
          <a:xfrm>
            <a:off x="718500" y="285700"/>
            <a:ext cx="4964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Solutions</a:t>
            </a:r>
            <a:endParaRPr/>
          </a:p>
        </p:txBody>
      </p:sp>
      <p:sp>
        <p:nvSpPr>
          <p:cNvPr id="338" name="Google Shape;338;p55"/>
          <p:cNvSpPr txBox="1"/>
          <p:nvPr>
            <p:ph idx="3" type="title"/>
          </p:nvPr>
        </p:nvSpPr>
        <p:spPr>
          <a:xfrm>
            <a:off x="809525" y="1448975"/>
            <a:ext cx="4356600" cy="2158800"/>
          </a:xfrm>
          <a:prstGeom prst="rect">
            <a:avLst/>
          </a:prstGeom>
        </p:spPr>
        <p:txBody>
          <a:bodyPr anchorCtr="0" anchor="b" bIns="91425" lIns="91425" spcFirstLastPara="1" rIns="91425" wrap="square" tIns="91425">
            <a:noAutofit/>
          </a:bodyPr>
          <a:lstStyle/>
          <a:p>
            <a:pPr indent="-342900" lvl="0" marL="457200" rtl="0" algn="l">
              <a:spcBef>
                <a:spcPts val="0"/>
              </a:spcBef>
              <a:spcAft>
                <a:spcPts val="0"/>
              </a:spcAft>
              <a:buSzPts val="1800"/>
              <a:buAutoNum type="arabicPeriod"/>
            </a:pPr>
            <a:r>
              <a:rPr lang="en"/>
              <a:t>Text Extraction of company names from the buildings or building entrances signs, potentially for inclined sat view.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Inc./Excl. </a:t>
            </a:r>
            <a:endParaRPr/>
          </a:p>
        </p:txBody>
      </p:sp>
      <p:sp>
        <p:nvSpPr>
          <p:cNvPr id="339" name="Google Shape;339;p55"/>
          <p:cNvSpPr txBox="1"/>
          <p:nvPr>
            <p:ph idx="4" type="title"/>
          </p:nvPr>
        </p:nvSpPr>
        <p:spPr>
          <a:xfrm>
            <a:off x="5533225" y="3654725"/>
            <a:ext cx="3706800" cy="54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Assumptions: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2.) Semantic image search using CLIP (from OpenAI) applied to mainly StreetView, but can be extended globally via sat view.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Inclination not required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8"/>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172" name="Google Shape;172;p38"/>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50"/>
          </a:p>
          <a:p>
            <a:pPr indent="-314325" lvl="0" marL="457200" rtl="0" algn="l">
              <a:spcBef>
                <a:spcPts val="0"/>
              </a:spcBef>
              <a:spcAft>
                <a:spcPts val="0"/>
              </a:spcAft>
              <a:buClr>
                <a:schemeClr val="accent1"/>
              </a:buClr>
              <a:buSzPts val="1350"/>
              <a:buFont typeface="Montserrat ExtraBold"/>
              <a:buAutoNum type="arabicPeriod"/>
            </a:pPr>
            <a:r>
              <a:rPr b="1" lang="en" sz="1350"/>
              <a:t>Overview</a:t>
            </a:r>
            <a:endParaRPr b="1" sz="1350"/>
          </a:p>
          <a:p>
            <a:pPr indent="-307975" lvl="1" marL="914400" rtl="0" algn="l">
              <a:spcBef>
                <a:spcPts val="0"/>
              </a:spcBef>
              <a:spcAft>
                <a:spcPts val="0"/>
              </a:spcAft>
              <a:buClr>
                <a:schemeClr val="lt1"/>
              </a:buClr>
              <a:buSzPts val="1250"/>
              <a:buFont typeface="Muli"/>
              <a:buChar char="○"/>
            </a:pPr>
            <a:r>
              <a:rPr i="1" lang="en" sz="1250">
                <a:highlight>
                  <a:schemeClr val="dk1"/>
                </a:highlight>
              </a:rPr>
              <a:t>Problem characterisation</a:t>
            </a:r>
            <a:endParaRPr i="1" sz="1250">
              <a:highlight>
                <a:schemeClr val="dk1"/>
              </a:highlight>
            </a:endParaRPr>
          </a:p>
          <a:p>
            <a:pPr indent="-307975" lvl="1" marL="914400" rtl="0" algn="l">
              <a:spcBef>
                <a:spcPts val="0"/>
              </a:spcBef>
              <a:spcAft>
                <a:spcPts val="0"/>
              </a:spcAft>
              <a:buClr>
                <a:schemeClr val="lt1"/>
              </a:buClr>
              <a:buSzPts val="1250"/>
              <a:buFont typeface="Muli"/>
              <a:buChar char="○"/>
            </a:pPr>
            <a:r>
              <a:rPr i="1" lang="en" sz="1250">
                <a:highlight>
                  <a:schemeClr val="dk1"/>
                </a:highlight>
              </a:rPr>
              <a:t>Model &amp; country &amp; industry justification</a:t>
            </a:r>
            <a:endParaRPr i="1" sz="1250">
              <a:highlight>
                <a:schemeClr val="dk1"/>
              </a:highlight>
            </a:endParaRPr>
          </a:p>
          <a:p>
            <a:pPr indent="-307975" lvl="1" marL="914400" rtl="0" algn="l">
              <a:spcBef>
                <a:spcPts val="0"/>
              </a:spcBef>
              <a:spcAft>
                <a:spcPts val="0"/>
              </a:spcAft>
              <a:buClr>
                <a:schemeClr val="lt1"/>
              </a:buClr>
              <a:buSzPts val="1250"/>
              <a:buFont typeface="Muli"/>
              <a:buChar char="○"/>
            </a:pPr>
            <a:r>
              <a:rPr i="1" lang="en" sz="1250">
                <a:highlight>
                  <a:schemeClr val="dk1"/>
                </a:highlight>
              </a:rPr>
              <a:t>Scaled accessible data sources</a:t>
            </a:r>
            <a:endParaRPr i="1" sz="1250">
              <a:highlight>
                <a:schemeClr val="dk1"/>
              </a:highlight>
            </a:endParaRPr>
          </a:p>
          <a:p>
            <a:pPr indent="-307975" lvl="1" marL="914400" rtl="0" algn="l">
              <a:spcBef>
                <a:spcPts val="0"/>
              </a:spcBef>
              <a:spcAft>
                <a:spcPts val="0"/>
              </a:spcAft>
              <a:buClr>
                <a:srgbClr val="000000"/>
              </a:buClr>
              <a:buSzPts val="1250"/>
              <a:buFont typeface="Muli"/>
              <a:buChar char="○"/>
            </a:pPr>
            <a:r>
              <a:t/>
            </a:r>
            <a:endParaRPr i="1" sz="1250">
              <a:highlight>
                <a:schemeClr val="dk1"/>
              </a:highlight>
            </a:endParaRPr>
          </a:p>
          <a:p>
            <a:pPr indent="-314325" lvl="0" marL="457200" rtl="0" algn="l">
              <a:spcBef>
                <a:spcPts val="0"/>
              </a:spcBef>
              <a:spcAft>
                <a:spcPts val="0"/>
              </a:spcAft>
              <a:buClr>
                <a:schemeClr val="accent1"/>
              </a:buClr>
              <a:buSzPts val="1350"/>
              <a:buFont typeface="Montserrat ExtraBold"/>
              <a:buAutoNum type="arabicPeriod"/>
            </a:pPr>
            <a:r>
              <a:rPr b="1" lang="en" sz="1350"/>
              <a:t>Method Selection</a:t>
            </a:r>
            <a:endParaRPr b="1" sz="1350"/>
          </a:p>
          <a:p>
            <a:pPr indent="-307975" lvl="1" marL="914400" rtl="0" algn="l">
              <a:spcBef>
                <a:spcPts val="0"/>
              </a:spcBef>
              <a:spcAft>
                <a:spcPts val="0"/>
              </a:spcAft>
              <a:buClr>
                <a:schemeClr val="lt1"/>
              </a:buClr>
              <a:buSzPts val="1250"/>
              <a:buFont typeface="Muli"/>
              <a:buChar char="○"/>
            </a:pPr>
            <a:r>
              <a:rPr i="1" lang="en" sz="1250"/>
              <a:t>Overview of methodologies</a:t>
            </a:r>
            <a:endParaRPr i="1" sz="1250"/>
          </a:p>
          <a:p>
            <a:pPr indent="-307975" lvl="1" marL="914400" rtl="0" algn="l">
              <a:spcBef>
                <a:spcPts val="0"/>
              </a:spcBef>
              <a:spcAft>
                <a:spcPts val="0"/>
              </a:spcAft>
              <a:buClr>
                <a:schemeClr val="lt1"/>
              </a:buClr>
              <a:buSzPts val="1250"/>
              <a:buFont typeface="Muli"/>
              <a:buChar char="○"/>
            </a:pPr>
            <a:r>
              <a:rPr i="1" lang="en" sz="1250"/>
              <a:t>Address normalization</a:t>
            </a:r>
            <a:endParaRPr i="1" sz="1250"/>
          </a:p>
          <a:p>
            <a:pPr indent="-307975" lvl="1" marL="914400" rtl="0" algn="l">
              <a:spcBef>
                <a:spcPts val="0"/>
              </a:spcBef>
              <a:spcAft>
                <a:spcPts val="0"/>
              </a:spcAft>
              <a:buClr>
                <a:srgbClr val="000000"/>
              </a:buClr>
              <a:buSzPts val="1250"/>
              <a:buFont typeface="Muli"/>
              <a:buChar char="○"/>
            </a:pPr>
            <a:r>
              <a:t/>
            </a:r>
            <a:endParaRPr i="1" sz="1250"/>
          </a:p>
          <a:p>
            <a:pPr indent="-314325" lvl="0" marL="457200" rtl="0" algn="l">
              <a:spcBef>
                <a:spcPts val="0"/>
              </a:spcBef>
              <a:spcAft>
                <a:spcPts val="0"/>
              </a:spcAft>
              <a:buClr>
                <a:schemeClr val="accent1"/>
              </a:buClr>
              <a:buSzPts val="1350"/>
              <a:buFont typeface="Montserrat ExtraBold"/>
              <a:buAutoNum type="arabicPeriod"/>
            </a:pPr>
            <a:r>
              <a:rPr b="1" lang="en" sz="1350"/>
              <a:t>Outlook</a:t>
            </a:r>
            <a:endParaRPr b="1" sz="1350"/>
          </a:p>
          <a:p>
            <a:pPr indent="-307975" lvl="1" marL="914400" rtl="0" algn="l">
              <a:spcBef>
                <a:spcPts val="0"/>
              </a:spcBef>
              <a:spcAft>
                <a:spcPts val="0"/>
              </a:spcAft>
              <a:buClr>
                <a:schemeClr val="lt1"/>
              </a:buClr>
              <a:buSzPts val="1250"/>
              <a:buFont typeface="Muli"/>
              <a:buChar char="○"/>
            </a:pPr>
            <a:r>
              <a:rPr i="1" lang="en" sz="1250"/>
              <a:t>Solution</a:t>
            </a:r>
            <a:endParaRPr i="1" sz="1250"/>
          </a:p>
          <a:p>
            <a:pPr indent="-307975" lvl="1" marL="914400" rtl="0" algn="l">
              <a:spcBef>
                <a:spcPts val="0"/>
              </a:spcBef>
              <a:spcAft>
                <a:spcPts val="0"/>
              </a:spcAft>
              <a:buClr>
                <a:schemeClr val="lt1"/>
              </a:buClr>
              <a:buSzPts val="1250"/>
              <a:buFont typeface="Muli"/>
              <a:buChar char="○"/>
            </a:pPr>
            <a:r>
              <a:rPr i="1" lang="en" sz="1250"/>
              <a:t>Outlook &amp; Roadmap</a:t>
            </a:r>
            <a:endParaRPr i="1"/>
          </a:p>
          <a:p>
            <a:pPr indent="0" lvl="0" marL="914400" rtl="0" algn="l">
              <a:spcBef>
                <a:spcPts val="0"/>
              </a:spcBef>
              <a:spcAft>
                <a:spcPts val="0"/>
              </a:spcAft>
              <a:buNone/>
            </a:pPr>
            <a:r>
              <a:t/>
            </a:r>
            <a:endParaRPr i="1"/>
          </a:p>
          <a:p>
            <a:pPr indent="0" lvl="0" marL="914400" rtl="0" algn="l">
              <a:spcBef>
                <a:spcPts val="0"/>
              </a:spcBef>
              <a:spcAft>
                <a:spcPts val="0"/>
              </a:spcAft>
              <a:buNone/>
            </a:pPr>
            <a:r>
              <a:t/>
            </a:r>
            <a:endParaRPr i="1"/>
          </a:p>
        </p:txBody>
      </p:sp>
      <p:cxnSp>
        <p:nvCxnSpPr>
          <p:cNvPr id="173" name="Google Shape;173;p38"/>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6"/>
          <p:cNvSpPr txBox="1"/>
          <p:nvPr>
            <p:ph idx="1" type="body"/>
          </p:nvPr>
        </p:nvSpPr>
        <p:spPr>
          <a:xfrm>
            <a:off x="938500" y="1090513"/>
            <a:ext cx="54732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goals for sprint 2 are: </a:t>
            </a:r>
            <a:endParaRPr/>
          </a:p>
          <a:p>
            <a:pPr indent="-311150" lvl="0" marL="457200" rtl="0" algn="l">
              <a:lnSpc>
                <a:spcPct val="150000"/>
              </a:lnSpc>
              <a:spcBef>
                <a:spcPts val="1600"/>
              </a:spcBef>
              <a:spcAft>
                <a:spcPts val="0"/>
              </a:spcAft>
              <a:buSzPts val="1300"/>
              <a:buChar char="●"/>
            </a:pPr>
            <a:r>
              <a:rPr lang="en" sz="1300"/>
              <a:t>Collect company information from platforms like ImportYeti and DnB using scraping tools</a:t>
            </a:r>
            <a:endParaRPr sz="1300"/>
          </a:p>
          <a:p>
            <a:pPr indent="-311150" lvl="0" marL="457200" rtl="0" algn="l">
              <a:lnSpc>
                <a:spcPct val="150000"/>
              </a:lnSpc>
              <a:spcBef>
                <a:spcPts val="0"/>
              </a:spcBef>
              <a:spcAft>
                <a:spcPts val="0"/>
              </a:spcAft>
              <a:buSzPts val="1300"/>
              <a:buChar char="●"/>
            </a:pPr>
            <a:r>
              <a:rPr lang="en" sz="1300"/>
              <a:t>Implement the Vision API to extract company names from Google Street View and Google Earth and other sources</a:t>
            </a:r>
            <a:endParaRPr sz="1300"/>
          </a:p>
          <a:p>
            <a:pPr indent="-311150" lvl="0" marL="457200" rtl="0" algn="l">
              <a:lnSpc>
                <a:spcPct val="150000"/>
              </a:lnSpc>
              <a:spcBef>
                <a:spcPts val="0"/>
              </a:spcBef>
              <a:spcAft>
                <a:spcPts val="0"/>
              </a:spcAft>
              <a:buSzPts val="1300"/>
              <a:buChar char="●"/>
            </a:pPr>
            <a:r>
              <a:rPr lang="en" sz="1300"/>
              <a:t>Build a searchable ontology for Swiss Re to abstract the API calls and matching processes in the background</a:t>
            </a:r>
            <a:endParaRPr sz="1300"/>
          </a:p>
          <a:p>
            <a:pPr indent="-311150" lvl="0" marL="457200" rtl="0" algn="l">
              <a:lnSpc>
                <a:spcPct val="150000"/>
              </a:lnSpc>
              <a:spcBef>
                <a:spcPts val="0"/>
              </a:spcBef>
              <a:spcAft>
                <a:spcPts val="0"/>
              </a:spcAft>
              <a:buSzPts val="1300"/>
              <a:buChar char="●"/>
            </a:pPr>
            <a:r>
              <a:rPr lang="en" sz="1300"/>
              <a:t>Perform text normalization exercise to match the company address to a single address irrespective of spelling. </a:t>
            </a:r>
            <a:endParaRPr/>
          </a:p>
        </p:txBody>
      </p:sp>
      <p:sp>
        <p:nvSpPr>
          <p:cNvPr id="345" name="Google Shape;345;p56"/>
          <p:cNvSpPr txBox="1"/>
          <p:nvPr>
            <p:ph type="title"/>
          </p:nvPr>
        </p:nvSpPr>
        <p:spPr>
          <a:xfrm>
            <a:off x="938500" y="445025"/>
            <a:ext cx="57159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Outlook </a:t>
            </a:r>
            <a:r>
              <a:rPr lang="en"/>
              <a:t>for SPRINT 2 </a:t>
            </a:r>
            <a:endParaRPr>
              <a:solidFill>
                <a:schemeClr val="accent1"/>
              </a:solidFill>
            </a:endParaRPr>
          </a:p>
        </p:txBody>
      </p:sp>
      <p:cxnSp>
        <p:nvCxnSpPr>
          <p:cNvPr id="346" name="Google Shape;346;p56"/>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47" name="Google Shape;347;p56"/>
          <p:cNvSpPr txBox="1"/>
          <p:nvPr/>
        </p:nvSpPr>
        <p:spPr>
          <a:xfrm>
            <a:off x="1084950" y="4527900"/>
            <a:ext cx="684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Montserrat"/>
                <a:ea typeface="Montserrat"/>
                <a:cs typeface="Montserrat"/>
                <a:sym typeface="Montserrat"/>
              </a:rPr>
              <a:t>Please check the Notebooks and the attached word template where we list further solutions and information sources</a:t>
            </a:r>
            <a:endParaRPr>
              <a:solidFill>
                <a:schemeClr val="lt2"/>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7"/>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Roadmap</a:t>
            </a:r>
            <a:endParaRPr/>
          </a:p>
        </p:txBody>
      </p:sp>
      <p:cxnSp>
        <p:nvCxnSpPr>
          <p:cNvPr id="353" name="Google Shape;353;p57"/>
          <p:cNvCxnSpPr/>
          <p:nvPr/>
        </p:nvCxnSpPr>
        <p:spPr>
          <a:xfrm>
            <a:off x="1245300" y="2859300"/>
            <a:ext cx="6653400" cy="0"/>
          </a:xfrm>
          <a:prstGeom prst="straightConnector1">
            <a:avLst/>
          </a:prstGeom>
          <a:noFill/>
          <a:ln cap="flat" cmpd="sng" w="19050">
            <a:solidFill>
              <a:schemeClr val="accent1"/>
            </a:solidFill>
            <a:prstDash val="solid"/>
            <a:round/>
            <a:headEnd len="med" w="med" type="none"/>
            <a:tailEnd len="med" w="med" type="none"/>
          </a:ln>
        </p:spPr>
      </p:cxnSp>
      <p:sp>
        <p:nvSpPr>
          <p:cNvPr id="354" name="Google Shape;354;p57"/>
          <p:cNvSpPr txBox="1"/>
          <p:nvPr>
            <p:ph idx="4294967295" type="title"/>
          </p:nvPr>
        </p:nvSpPr>
        <p:spPr>
          <a:xfrm>
            <a:off x="1019361" y="2097688"/>
            <a:ext cx="1527300" cy="34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chemeClr val="lt1"/>
                </a:solidFill>
              </a:rPr>
              <a:t>DAY 1</a:t>
            </a:r>
            <a:endParaRPr sz="1400">
              <a:solidFill>
                <a:schemeClr val="lt1"/>
              </a:solidFill>
            </a:endParaRPr>
          </a:p>
        </p:txBody>
      </p:sp>
      <p:sp>
        <p:nvSpPr>
          <p:cNvPr id="355" name="Google Shape;355;p57"/>
          <p:cNvSpPr txBox="1"/>
          <p:nvPr>
            <p:ph idx="4294967295" type="subTitle"/>
          </p:nvPr>
        </p:nvSpPr>
        <p:spPr>
          <a:xfrm>
            <a:off x="1020964" y="3183038"/>
            <a:ext cx="1527300" cy="725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chemeClr val="lt1"/>
                </a:solidFill>
              </a:rPr>
              <a:t>Kick Off, Get to Know, </a:t>
            </a:r>
            <a:r>
              <a:rPr lang="en" sz="1400">
                <a:solidFill>
                  <a:schemeClr val="lt1"/>
                </a:solidFill>
              </a:rPr>
              <a:t>Independent</a:t>
            </a:r>
            <a:r>
              <a:rPr lang="en" sz="1400">
                <a:solidFill>
                  <a:schemeClr val="lt1"/>
                </a:solidFill>
              </a:rPr>
              <a:t> Search</a:t>
            </a:r>
            <a:endParaRPr sz="1400">
              <a:solidFill>
                <a:schemeClr val="lt1"/>
              </a:solidFill>
            </a:endParaRPr>
          </a:p>
        </p:txBody>
      </p:sp>
      <p:sp>
        <p:nvSpPr>
          <p:cNvPr id="356" name="Google Shape;356;p57"/>
          <p:cNvSpPr txBox="1"/>
          <p:nvPr>
            <p:ph idx="4294967295" type="title"/>
          </p:nvPr>
        </p:nvSpPr>
        <p:spPr>
          <a:xfrm>
            <a:off x="4738561" y="2097688"/>
            <a:ext cx="1527300" cy="34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Sprint 2</a:t>
            </a:r>
            <a:endParaRPr sz="1400">
              <a:solidFill>
                <a:schemeClr val="lt1"/>
              </a:solidFill>
            </a:endParaRPr>
          </a:p>
        </p:txBody>
      </p:sp>
      <p:sp>
        <p:nvSpPr>
          <p:cNvPr id="357" name="Google Shape;357;p57"/>
          <p:cNvSpPr txBox="1"/>
          <p:nvPr>
            <p:ph idx="4294967295" type="subTitle"/>
          </p:nvPr>
        </p:nvSpPr>
        <p:spPr>
          <a:xfrm>
            <a:off x="4738564" y="3183038"/>
            <a:ext cx="1527300" cy="72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400">
              <a:solidFill>
                <a:schemeClr val="lt1"/>
              </a:solidFill>
            </a:endParaRPr>
          </a:p>
          <a:p>
            <a:pPr indent="0" lvl="0" marL="0" rtl="0" algn="ctr">
              <a:spcBef>
                <a:spcPts val="1600"/>
              </a:spcBef>
              <a:spcAft>
                <a:spcPts val="1600"/>
              </a:spcAft>
              <a:buNone/>
            </a:pPr>
            <a:r>
              <a:t/>
            </a:r>
            <a:endParaRPr sz="1400">
              <a:solidFill>
                <a:schemeClr val="lt1"/>
              </a:solidFill>
            </a:endParaRPr>
          </a:p>
        </p:txBody>
      </p:sp>
      <p:sp>
        <p:nvSpPr>
          <p:cNvPr id="358" name="Google Shape;358;p57"/>
          <p:cNvSpPr txBox="1"/>
          <p:nvPr>
            <p:ph idx="4294967295" type="subTitle"/>
          </p:nvPr>
        </p:nvSpPr>
        <p:spPr>
          <a:xfrm>
            <a:off x="2879802" y="1892975"/>
            <a:ext cx="1766700" cy="725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chemeClr val="lt1"/>
                </a:solidFill>
              </a:rPr>
              <a:t>Ideation, built out the Use case, prototyping</a:t>
            </a:r>
            <a:endParaRPr sz="1400">
              <a:solidFill>
                <a:schemeClr val="lt1"/>
              </a:solidFill>
            </a:endParaRPr>
          </a:p>
        </p:txBody>
      </p:sp>
      <p:sp>
        <p:nvSpPr>
          <p:cNvPr id="359" name="Google Shape;359;p57"/>
          <p:cNvSpPr txBox="1"/>
          <p:nvPr>
            <p:ph idx="4294967295" type="title"/>
          </p:nvPr>
        </p:nvSpPr>
        <p:spPr>
          <a:xfrm>
            <a:off x="2879786" y="3230845"/>
            <a:ext cx="1527300" cy="34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Sprint 1</a:t>
            </a:r>
            <a:endParaRPr sz="1400"/>
          </a:p>
          <a:p>
            <a:pPr indent="0" lvl="0" marL="0" rtl="0" algn="ctr">
              <a:spcBef>
                <a:spcPts val="0"/>
              </a:spcBef>
              <a:spcAft>
                <a:spcPts val="0"/>
              </a:spcAft>
              <a:buNone/>
            </a:pPr>
            <a:r>
              <a:rPr lang="en" sz="1400"/>
              <a:t>20th of September</a:t>
            </a:r>
            <a:endParaRPr sz="1400"/>
          </a:p>
        </p:txBody>
      </p:sp>
      <p:sp>
        <p:nvSpPr>
          <p:cNvPr id="360" name="Google Shape;360;p57"/>
          <p:cNvSpPr txBox="1"/>
          <p:nvPr>
            <p:ph idx="4294967295" type="subTitle"/>
          </p:nvPr>
        </p:nvSpPr>
        <p:spPr>
          <a:xfrm>
            <a:off x="6597339" y="1881059"/>
            <a:ext cx="1527300" cy="725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chemeClr val="lt1"/>
                </a:solidFill>
              </a:rPr>
              <a:t>Submission &amp; Presentation</a:t>
            </a:r>
            <a:endParaRPr sz="1400">
              <a:solidFill>
                <a:schemeClr val="lt1"/>
              </a:solidFill>
            </a:endParaRPr>
          </a:p>
        </p:txBody>
      </p:sp>
      <p:sp>
        <p:nvSpPr>
          <p:cNvPr id="361" name="Google Shape;361;p57"/>
          <p:cNvSpPr txBox="1"/>
          <p:nvPr>
            <p:ph idx="4294967295" type="title"/>
          </p:nvPr>
        </p:nvSpPr>
        <p:spPr>
          <a:xfrm>
            <a:off x="6597336" y="3218932"/>
            <a:ext cx="1527300" cy="34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17th of October</a:t>
            </a:r>
            <a:endParaRPr sz="1400">
              <a:solidFill>
                <a:schemeClr val="lt1"/>
              </a:solidFill>
            </a:endParaRPr>
          </a:p>
        </p:txBody>
      </p:sp>
      <p:sp>
        <p:nvSpPr>
          <p:cNvPr id="362" name="Google Shape;362;p57"/>
          <p:cNvSpPr/>
          <p:nvPr/>
        </p:nvSpPr>
        <p:spPr>
          <a:xfrm>
            <a:off x="1674250" y="2750550"/>
            <a:ext cx="217500" cy="21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57"/>
          <p:cNvSpPr/>
          <p:nvPr/>
        </p:nvSpPr>
        <p:spPr>
          <a:xfrm>
            <a:off x="3534675" y="2750550"/>
            <a:ext cx="217500" cy="21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57"/>
          <p:cNvSpPr/>
          <p:nvPr/>
        </p:nvSpPr>
        <p:spPr>
          <a:xfrm>
            <a:off x="5395100" y="2750550"/>
            <a:ext cx="217500" cy="21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57"/>
          <p:cNvSpPr/>
          <p:nvPr/>
        </p:nvSpPr>
        <p:spPr>
          <a:xfrm>
            <a:off x="7255525" y="2750550"/>
            <a:ext cx="217500" cy="21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6" name="Google Shape;366;p5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67" name="Google Shape;367;p57"/>
          <p:cNvSpPr txBox="1"/>
          <p:nvPr>
            <p:ph idx="4294967295" type="subTitle"/>
          </p:nvPr>
        </p:nvSpPr>
        <p:spPr>
          <a:xfrm>
            <a:off x="4646500" y="3183050"/>
            <a:ext cx="1858800" cy="725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chemeClr val="lt1"/>
                </a:solidFill>
              </a:rPr>
              <a:t>Built out the implementation, scaling, demo</a:t>
            </a:r>
            <a:r>
              <a:rPr lang="en" sz="1400">
                <a:solidFill>
                  <a:schemeClr val="lt1"/>
                </a:solidFill>
              </a:rPr>
              <a:t> creation</a:t>
            </a:r>
            <a:r>
              <a:rPr lang="en" sz="1400">
                <a:solidFill>
                  <a:schemeClr val="lt1"/>
                </a:solidFill>
              </a:rPr>
              <a:t> </a:t>
            </a:r>
            <a:endParaRPr sz="1400">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8"/>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373" name="Google Shape;373;p58"/>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have any questions?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Team 2</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cxnSp>
        <p:nvCxnSpPr>
          <p:cNvPr id="374" name="Google Shape;374;p58"/>
          <p:cNvCxnSpPr/>
          <p:nvPr/>
        </p:nvCxnSpPr>
        <p:spPr>
          <a:xfrm>
            <a:off x="1013400" y="148879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375" name="Google Shape;375;p58"/>
          <p:cNvCxnSpPr/>
          <p:nvPr/>
        </p:nvCxnSpPr>
        <p:spPr>
          <a:xfrm>
            <a:off x="1013400" y="34580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grpSp>
        <p:nvGrpSpPr>
          <p:cNvPr id="376" name="Google Shape;376;p58"/>
          <p:cNvGrpSpPr/>
          <p:nvPr/>
        </p:nvGrpSpPr>
        <p:grpSpPr>
          <a:xfrm>
            <a:off x="1048820" y="2776274"/>
            <a:ext cx="346056" cy="345674"/>
            <a:chOff x="3752358" y="3817349"/>
            <a:chExt cx="346056" cy="345674"/>
          </a:xfrm>
        </p:grpSpPr>
        <p:sp>
          <p:nvSpPr>
            <p:cNvPr id="377" name="Google Shape;377;p58"/>
            <p:cNvSpPr/>
            <p:nvPr/>
          </p:nvSpPr>
          <p:spPr>
            <a:xfrm>
              <a:off x="3752358" y="3817349"/>
              <a:ext cx="346056" cy="345674"/>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58"/>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8"/>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8"/>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9"/>
          <p:cNvSpPr txBox="1"/>
          <p:nvPr>
            <p:ph type="title"/>
          </p:nvPr>
        </p:nvSpPr>
        <p:spPr>
          <a:xfrm>
            <a:off x="3686475" y="3177750"/>
            <a:ext cx="3978000" cy="12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BackUp</a:t>
            </a:r>
            <a:endParaRPr/>
          </a:p>
        </p:txBody>
      </p:sp>
      <p:cxnSp>
        <p:nvCxnSpPr>
          <p:cNvPr id="386" name="Google Shape;386;p59"/>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0"/>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60"/>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393" name="Google Shape;393;p60"/>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94" name="Google Shape;394;p60"/>
          <p:cNvPicPr preferRelativeResize="0"/>
          <p:nvPr/>
        </p:nvPicPr>
        <p:blipFill>
          <a:blip r:embed="rId3">
            <a:alphaModFix/>
          </a:blip>
          <a:stretch>
            <a:fillRect/>
          </a:stretch>
        </p:blipFill>
        <p:spPr>
          <a:xfrm>
            <a:off x="1048275" y="205463"/>
            <a:ext cx="6865793" cy="4732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1"/>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 Cement Industry</a:t>
            </a:r>
            <a:endParaRPr/>
          </a:p>
        </p:txBody>
      </p:sp>
      <p:sp>
        <p:nvSpPr>
          <p:cNvPr id="400" name="Google Shape;400;p61"/>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01" name="Google Shape;401;p61"/>
          <p:cNvPicPr preferRelativeResize="0"/>
          <p:nvPr/>
        </p:nvPicPr>
        <p:blipFill>
          <a:blip r:embed="rId3">
            <a:alphaModFix/>
          </a:blip>
          <a:stretch>
            <a:fillRect/>
          </a:stretch>
        </p:blipFill>
        <p:spPr>
          <a:xfrm>
            <a:off x="2930600" y="1410775"/>
            <a:ext cx="2954301" cy="325790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2"/>
          <p:cNvSpPr txBox="1"/>
          <p:nvPr>
            <p:ph idx="1" type="body"/>
          </p:nvPr>
        </p:nvSpPr>
        <p:spPr>
          <a:xfrm>
            <a:off x="291328" y="652760"/>
            <a:ext cx="6276900" cy="2876100"/>
          </a:xfrm>
          <a:prstGeom prst="rect">
            <a:avLst/>
          </a:prstGeom>
        </p:spPr>
        <p:txBody>
          <a:bodyPr anchorCtr="0" anchor="t" bIns="0" lIns="0" spcFirstLastPara="1" rIns="0" wrap="square" tIns="0">
            <a:noAutofit/>
          </a:bodyPr>
          <a:lstStyle/>
          <a:p>
            <a:pPr indent="-260350" lvl="0" marL="342900" rtl="0" algn="l">
              <a:lnSpc>
                <a:spcPct val="115000"/>
              </a:lnSpc>
              <a:spcBef>
                <a:spcPts val="0"/>
              </a:spcBef>
              <a:spcAft>
                <a:spcPts val="0"/>
              </a:spcAft>
              <a:buClr>
                <a:schemeClr val="lt1"/>
              </a:buClr>
              <a:buSzPts val="1500"/>
              <a:buFont typeface="Lora"/>
              <a:buChar char="●"/>
            </a:pPr>
            <a:r>
              <a:rPr lang="en" sz="1500">
                <a:solidFill>
                  <a:schemeClr val="lt1"/>
                </a:solidFill>
                <a:latin typeface="Lora"/>
                <a:ea typeface="Lora"/>
                <a:cs typeface="Lora"/>
                <a:sym typeface="Lora"/>
              </a:rPr>
              <a:t>Test Duns &amp; Bradstreet website - three cement manufacturer in Switzerland and ACC limited in India available</a:t>
            </a:r>
            <a:endParaRPr sz="1500">
              <a:solidFill>
                <a:schemeClr val="lt1"/>
              </a:solidFill>
              <a:latin typeface="Lora"/>
              <a:ea typeface="Lora"/>
              <a:cs typeface="Lora"/>
              <a:sym typeface="Lora"/>
            </a:endParaRPr>
          </a:p>
          <a:p>
            <a:pPr indent="-260350" lvl="0" marL="342900" rtl="0" algn="l">
              <a:lnSpc>
                <a:spcPct val="115000"/>
              </a:lnSpc>
              <a:spcBef>
                <a:spcPts val="0"/>
              </a:spcBef>
              <a:spcAft>
                <a:spcPts val="0"/>
              </a:spcAft>
              <a:buClr>
                <a:schemeClr val="lt1"/>
              </a:buClr>
              <a:buSzPts val="1500"/>
              <a:buFont typeface="Lora"/>
              <a:buChar char="●"/>
            </a:pPr>
            <a:r>
              <a:rPr lang="en" sz="1500">
                <a:solidFill>
                  <a:schemeClr val="lt1"/>
                </a:solidFill>
                <a:latin typeface="Lora"/>
                <a:ea typeface="Lora"/>
                <a:cs typeface="Lora"/>
                <a:sym typeface="Lora"/>
              </a:rPr>
              <a:t>Google Maps</a:t>
            </a:r>
            <a:r>
              <a:rPr lang="en" sz="1500">
                <a:solidFill>
                  <a:schemeClr val="lt1"/>
                </a:solidFill>
                <a:latin typeface="Lora"/>
                <a:ea typeface="Lora"/>
                <a:cs typeface="Lora"/>
                <a:sym typeface="Lora"/>
              </a:rPr>
              <a:t>: Search with name Holcim Schweiz AG only 2 hints, </a:t>
            </a:r>
            <a:endParaRPr sz="1500">
              <a:solidFill>
                <a:schemeClr val="lt1"/>
              </a:solidFill>
              <a:latin typeface="Lora"/>
              <a:ea typeface="Lora"/>
              <a:cs typeface="Lora"/>
              <a:sym typeface="Lora"/>
            </a:endParaRPr>
          </a:p>
          <a:p>
            <a:pPr indent="0" lvl="0" marL="0" rtl="0" algn="l">
              <a:lnSpc>
                <a:spcPct val="115000"/>
              </a:lnSpc>
              <a:spcBef>
                <a:spcPts val="800"/>
              </a:spcBef>
              <a:spcAft>
                <a:spcPts val="0"/>
              </a:spcAft>
              <a:buNone/>
            </a:pPr>
            <a:r>
              <a:t/>
            </a:r>
            <a:endParaRPr sz="1500">
              <a:solidFill>
                <a:srgbClr val="000000"/>
              </a:solidFill>
              <a:highlight>
                <a:srgbClr val="FFFFFF"/>
              </a:highlight>
              <a:latin typeface="Lora"/>
              <a:ea typeface="Lora"/>
              <a:cs typeface="Lora"/>
              <a:sym typeface="Lora"/>
            </a:endParaRPr>
          </a:p>
          <a:p>
            <a:pPr indent="0" lvl="0" marL="0" rtl="0" algn="l">
              <a:lnSpc>
                <a:spcPct val="115000"/>
              </a:lnSpc>
              <a:spcBef>
                <a:spcPts val="800"/>
              </a:spcBef>
              <a:spcAft>
                <a:spcPts val="0"/>
              </a:spcAft>
              <a:buNone/>
            </a:pPr>
            <a:r>
              <a:t/>
            </a:r>
            <a:endParaRPr sz="1500">
              <a:solidFill>
                <a:srgbClr val="000000"/>
              </a:solidFill>
              <a:highlight>
                <a:srgbClr val="FFFFFF"/>
              </a:highlight>
              <a:latin typeface="Lora"/>
              <a:ea typeface="Lora"/>
              <a:cs typeface="Lora"/>
              <a:sym typeface="Lora"/>
            </a:endParaRPr>
          </a:p>
          <a:p>
            <a:pPr indent="0" lvl="0" marL="0" rtl="0" algn="l">
              <a:spcBef>
                <a:spcPts val="800"/>
              </a:spcBef>
              <a:spcAft>
                <a:spcPts val="300"/>
              </a:spcAft>
              <a:buNone/>
            </a:pPr>
            <a:r>
              <a:t/>
            </a:r>
            <a:endParaRPr/>
          </a:p>
        </p:txBody>
      </p:sp>
      <p:sp>
        <p:nvSpPr>
          <p:cNvPr id="408" name="Google Shape;408;p62"/>
          <p:cNvSpPr txBox="1"/>
          <p:nvPr>
            <p:ph type="title"/>
          </p:nvPr>
        </p:nvSpPr>
        <p:spPr>
          <a:xfrm>
            <a:off x="291323" y="158050"/>
            <a:ext cx="7685100" cy="494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Ideas of companies LafargeHolcim</a:t>
            </a:r>
            <a:endParaRPr/>
          </a:p>
        </p:txBody>
      </p:sp>
      <p:sp>
        <p:nvSpPr>
          <p:cNvPr id="409" name="Google Shape;409;p62"/>
          <p:cNvSpPr txBox="1"/>
          <p:nvPr>
            <p:ph idx="12" type="sldNum"/>
          </p:nvPr>
        </p:nvSpPr>
        <p:spPr>
          <a:xfrm>
            <a:off x="290215" y="3690680"/>
            <a:ext cx="513300" cy="810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pic>
        <p:nvPicPr>
          <p:cNvPr id="410" name="Google Shape;410;p62"/>
          <p:cNvPicPr preferRelativeResize="0"/>
          <p:nvPr/>
        </p:nvPicPr>
        <p:blipFill>
          <a:blip r:embed="rId3">
            <a:alphaModFix/>
          </a:blip>
          <a:stretch>
            <a:fillRect/>
          </a:stretch>
        </p:blipFill>
        <p:spPr>
          <a:xfrm>
            <a:off x="5746987" y="1452926"/>
            <a:ext cx="3217939" cy="2237625"/>
          </a:xfrm>
          <a:prstGeom prst="rect">
            <a:avLst/>
          </a:prstGeom>
          <a:noFill/>
          <a:ln>
            <a:noFill/>
          </a:ln>
        </p:spPr>
      </p:pic>
      <p:pic>
        <p:nvPicPr>
          <p:cNvPr id="411" name="Google Shape;411;p62"/>
          <p:cNvPicPr preferRelativeResize="0"/>
          <p:nvPr/>
        </p:nvPicPr>
        <p:blipFill>
          <a:blip r:embed="rId4">
            <a:alphaModFix/>
          </a:blip>
          <a:stretch>
            <a:fillRect/>
          </a:stretch>
        </p:blipFill>
        <p:spPr>
          <a:xfrm>
            <a:off x="173301" y="1855524"/>
            <a:ext cx="4617375" cy="2634999"/>
          </a:xfrm>
          <a:prstGeom prst="rect">
            <a:avLst/>
          </a:prstGeom>
          <a:noFill/>
          <a:ln>
            <a:noFill/>
          </a:ln>
        </p:spPr>
      </p:pic>
      <p:pic>
        <p:nvPicPr>
          <p:cNvPr id="412" name="Google Shape;412;p62"/>
          <p:cNvPicPr preferRelativeResize="0"/>
          <p:nvPr/>
        </p:nvPicPr>
        <p:blipFill>
          <a:blip r:embed="rId5">
            <a:alphaModFix/>
          </a:blip>
          <a:stretch>
            <a:fillRect/>
          </a:stretch>
        </p:blipFill>
        <p:spPr>
          <a:xfrm>
            <a:off x="4882324" y="3638780"/>
            <a:ext cx="4213176" cy="1420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3"/>
          <p:cNvSpPr txBox="1"/>
          <p:nvPr>
            <p:ph idx="1" type="body"/>
          </p:nvPr>
        </p:nvSpPr>
        <p:spPr>
          <a:xfrm>
            <a:off x="291328" y="652760"/>
            <a:ext cx="6276900" cy="2876100"/>
          </a:xfrm>
          <a:prstGeom prst="rect">
            <a:avLst/>
          </a:prstGeom>
        </p:spPr>
        <p:txBody>
          <a:bodyPr anchorCtr="0" anchor="t" bIns="0" lIns="0" spcFirstLastPara="1" rIns="0" wrap="square" tIns="0">
            <a:noAutofit/>
          </a:bodyPr>
          <a:lstStyle/>
          <a:p>
            <a:pPr indent="0" lvl="0" marL="342900" rtl="0" algn="l">
              <a:lnSpc>
                <a:spcPct val="115000"/>
              </a:lnSpc>
              <a:spcBef>
                <a:spcPts val="0"/>
              </a:spcBef>
              <a:spcAft>
                <a:spcPts val="0"/>
              </a:spcAft>
              <a:buNone/>
            </a:pPr>
            <a:r>
              <a:t/>
            </a:r>
            <a:endParaRPr sz="1500">
              <a:solidFill>
                <a:srgbClr val="000000"/>
              </a:solidFill>
              <a:highlight>
                <a:srgbClr val="FFFFFF"/>
              </a:highlight>
              <a:latin typeface="Lora"/>
              <a:ea typeface="Lora"/>
              <a:cs typeface="Lora"/>
              <a:sym typeface="Lora"/>
            </a:endParaRPr>
          </a:p>
          <a:p>
            <a:pPr indent="0" lvl="0" marL="0" rtl="0" algn="l">
              <a:lnSpc>
                <a:spcPct val="115000"/>
              </a:lnSpc>
              <a:spcBef>
                <a:spcPts val="800"/>
              </a:spcBef>
              <a:spcAft>
                <a:spcPts val="0"/>
              </a:spcAft>
              <a:buNone/>
            </a:pPr>
            <a:r>
              <a:t/>
            </a:r>
            <a:endParaRPr sz="1500">
              <a:solidFill>
                <a:srgbClr val="000000"/>
              </a:solidFill>
              <a:highlight>
                <a:srgbClr val="FFFFFF"/>
              </a:highlight>
              <a:latin typeface="Lora"/>
              <a:ea typeface="Lora"/>
              <a:cs typeface="Lora"/>
              <a:sym typeface="Lora"/>
            </a:endParaRPr>
          </a:p>
          <a:p>
            <a:pPr indent="0" lvl="0" marL="0" rtl="0" algn="l">
              <a:lnSpc>
                <a:spcPct val="115000"/>
              </a:lnSpc>
              <a:spcBef>
                <a:spcPts val="800"/>
              </a:spcBef>
              <a:spcAft>
                <a:spcPts val="0"/>
              </a:spcAft>
              <a:buNone/>
            </a:pPr>
            <a:r>
              <a:t/>
            </a:r>
            <a:endParaRPr sz="1500">
              <a:solidFill>
                <a:srgbClr val="000000"/>
              </a:solidFill>
              <a:highlight>
                <a:srgbClr val="FFFFFF"/>
              </a:highlight>
              <a:latin typeface="Lora"/>
              <a:ea typeface="Lora"/>
              <a:cs typeface="Lora"/>
              <a:sym typeface="Lora"/>
            </a:endParaRPr>
          </a:p>
          <a:p>
            <a:pPr indent="0" lvl="0" marL="0" rtl="0" algn="l">
              <a:spcBef>
                <a:spcPts val="800"/>
              </a:spcBef>
              <a:spcAft>
                <a:spcPts val="300"/>
              </a:spcAft>
              <a:buNone/>
            </a:pPr>
            <a:r>
              <a:t/>
            </a:r>
            <a:endParaRPr/>
          </a:p>
        </p:txBody>
      </p:sp>
      <p:sp>
        <p:nvSpPr>
          <p:cNvPr id="419" name="Google Shape;419;p63"/>
          <p:cNvSpPr txBox="1"/>
          <p:nvPr>
            <p:ph type="title"/>
          </p:nvPr>
        </p:nvSpPr>
        <p:spPr>
          <a:xfrm>
            <a:off x="291328" y="158056"/>
            <a:ext cx="4953300" cy="494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Lafarge Holcim </a:t>
            </a:r>
            <a:endParaRPr/>
          </a:p>
        </p:txBody>
      </p:sp>
      <p:sp>
        <p:nvSpPr>
          <p:cNvPr id="420" name="Google Shape;420;p63"/>
          <p:cNvSpPr txBox="1"/>
          <p:nvPr>
            <p:ph idx="12" type="sldNum"/>
          </p:nvPr>
        </p:nvSpPr>
        <p:spPr>
          <a:xfrm>
            <a:off x="290215" y="3690680"/>
            <a:ext cx="513300" cy="810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pic>
        <p:nvPicPr>
          <p:cNvPr id="421" name="Google Shape;421;p63"/>
          <p:cNvPicPr preferRelativeResize="0"/>
          <p:nvPr/>
        </p:nvPicPr>
        <p:blipFill rotWithShape="1">
          <a:blip r:embed="rId3">
            <a:alphaModFix/>
          </a:blip>
          <a:srcRect b="19846" l="755" r="68285" t="31003"/>
          <a:stretch/>
        </p:blipFill>
        <p:spPr>
          <a:xfrm>
            <a:off x="1223975" y="2426725"/>
            <a:ext cx="2044651" cy="1379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4"/>
          <p:cNvSpPr txBox="1"/>
          <p:nvPr>
            <p:ph idx="1" type="body"/>
          </p:nvPr>
        </p:nvSpPr>
        <p:spPr>
          <a:xfrm>
            <a:off x="388425" y="870350"/>
            <a:ext cx="8511900" cy="3994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t/>
            </a:r>
            <a:endParaRPr sz="700">
              <a:solidFill>
                <a:schemeClr val="lt1"/>
              </a:solidFill>
              <a:latin typeface="Lora"/>
              <a:ea typeface="Lora"/>
              <a:cs typeface="Lora"/>
              <a:sym typeface="Lora"/>
            </a:endParaRPr>
          </a:p>
          <a:p>
            <a:pPr indent="0" lvl="0" marL="342900" rtl="0" algn="l">
              <a:lnSpc>
                <a:spcPct val="115000"/>
              </a:lnSpc>
              <a:spcBef>
                <a:spcPts val="800"/>
              </a:spcBef>
              <a:spcAft>
                <a:spcPts val="0"/>
              </a:spcAft>
              <a:buNone/>
            </a:pPr>
            <a:r>
              <a:t/>
            </a:r>
            <a:endParaRPr sz="700">
              <a:solidFill>
                <a:schemeClr val="lt1"/>
              </a:solidFill>
              <a:latin typeface="Lora"/>
              <a:ea typeface="Lora"/>
              <a:cs typeface="Lora"/>
              <a:sym typeface="Lora"/>
            </a:endParaRPr>
          </a:p>
          <a:p>
            <a:pPr indent="-304800" lvl="0" marL="457200" rtl="0" algn="l">
              <a:lnSpc>
                <a:spcPct val="115000"/>
              </a:lnSpc>
              <a:spcBef>
                <a:spcPts val="1200"/>
              </a:spcBef>
              <a:spcAft>
                <a:spcPts val="0"/>
              </a:spcAft>
              <a:buClr>
                <a:schemeClr val="lt1"/>
              </a:buClr>
              <a:buSzPts val="1200"/>
              <a:buFont typeface="Lora"/>
              <a:buChar char="●"/>
            </a:pPr>
            <a:r>
              <a:rPr lang="en" sz="1200">
                <a:solidFill>
                  <a:schemeClr val="lt1"/>
                </a:solidFill>
                <a:uFill>
                  <a:noFill/>
                </a:uFill>
                <a:latin typeface="Lora"/>
                <a:ea typeface="Lora"/>
                <a:cs typeface="Lora"/>
                <a:sym typeface="Lora"/>
                <a:hlinkClick r:id="rId3">
                  <a:extLst>
                    <a:ext uri="{A12FA001-AC4F-418D-AE19-62706E023703}">
                      <ahyp:hlinkClr val="tx"/>
                    </a:ext>
                  </a:extLst>
                </a:hlinkClick>
              </a:rPr>
              <a:t>Primary</a:t>
            </a:r>
            <a:r>
              <a:rPr lang="en" sz="1200">
                <a:solidFill>
                  <a:schemeClr val="lt1"/>
                </a:solidFill>
                <a:latin typeface="Lora"/>
                <a:ea typeface="Lora"/>
                <a:cs typeface="Lora"/>
                <a:sym typeface="Lora"/>
              </a:rPr>
              <a:t>: involves the retrieval and production of raw materials, such as corn, coal, wood or iron. </a:t>
            </a:r>
            <a:endParaRPr sz="1200">
              <a:solidFill>
                <a:schemeClr val="lt1"/>
              </a:solidFill>
              <a:latin typeface="Lora"/>
              <a:ea typeface="Lora"/>
              <a:cs typeface="Lora"/>
              <a:sym typeface="Lora"/>
            </a:endParaRPr>
          </a:p>
          <a:p>
            <a:pPr indent="-304800" lvl="0" marL="457200" rtl="0" algn="l">
              <a:lnSpc>
                <a:spcPct val="115000"/>
              </a:lnSpc>
              <a:spcBef>
                <a:spcPts val="0"/>
              </a:spcBef>
              <a:spcAft>
                <a:spcPts val="0"/>
              </a:spcAft>
              <a:buClr>
                <a:schemeClr val="lt1"/>
              </a:buClr>
              <a:buSzPts val="1200"/>
              <a:buFont typeface="Lora"/>
              <a:buChar char="●"/>
            </a:pPr>
            <a:r>
              <a:rPr lang="en" sz="1200">
                <a:solidFill>
                  <a:schemeClr val="lt1"/>
                </a:solidFill>
                <a:uFill>
                  <a:noFill/>
                </a:uFill>
                <a:latin typeface="Lora"/>
                <a:ea typeface="Lora"/>
                <a:cs typeface="Lora"/>
                <a:sym typeface="Lora"/>
                <a:hlinkClick r:id="rId4">
                  <a:extLst>
                    <a:ext uri="{A12FA001-AC4F-418D-AE19-62706E023703}">
                      <ahyp:hlinkClr val="tx"/>
                    </a:ext>
                  </a:extLst>
                </a:hlinkClick>
              </a:rPr>
              <a:t>Secondary</a:t>
            </a:r>
            <a:r>
              <a:rPr lang="en" sz="1200">
                <a:solidFill>
                  <a:schemeClr val="lt1"/>
                </a:solidFill>
                <a:latin typeface="Lora"/>
                <a:ea typeface="Lora"/>
                <a:cs typeface="Lora"/>
                <a:sym typeface="Lora"/>
              </a:rPr>
              <a:t>: involves transformation of raw or intermediate materials into goods, as in steel into cars, or textile into clothes. </a:t>
            </a:r>
            <a:endParaRPr sz="1200">
              <a:solidFill>
                <a:schemeClr val="lt1"/>
              </a:solidFill>
              <a:latin typeface="Lora"/>
              <a:ea typeface="Lora"/>
              <a:cs typeface="Lora"/>
              <a:sym typeface="Lora"/>
            </a:endParaRPr>
          </a:p>
          <a:p>
            <a:pPr indent="-304800" lvl="0" marL="457200" rtl="0" algn="l">
              <a:lnSpc>
                <a:spcPct val="115000"/>
              </a:lnSpc>
              <a:spcBef>
                <a:spcPts val="0"/>
              </a:spcBef>
              <a:spcAft>
                <a:spcPts val="0"/>
              </a:spcAft>
              <a:buClr>
                <a:schemeClr val="lt1"/>
              </a:buClr>
              <a:buSzPts val="1200"/>
              <a:buFont typeface="Lora"/>
              <a:buChar char="●"/>
            </a:pPr>
            <a:r>
              <a:rPr lang="en" sz="1200">
                <a:solidFill>
                  <a:schemeClr val="lt1"/>
                </a:solidFill>
                <a:uFill>
                  <a:noFill/>
                </a:uFill>
                <a:latin typeface="Lora"/>
                <a:ea typeface="Lora"/>
                <a:cs typeface="Lora"/>
                <a:sym typeface="Lora"/>
                <a:hlinkClick r:id="rId5">
                  <a:extLst>
                    <a:ext uri="{A12FA001-AC4F-418D-AE19-62706E023703}">
                      <ahyp:hlinkClr val="tx"/>
                    </a:ext>
                  </a:extLst>
                </a:hlinkClick>
              </a:rPr>
              <a:t>Tertiary</a:t>
            </a:r>
            <a:r>
              <a:rPr lang="en" sz="1200">
                <a:solidFill>
                  <a:schemeClr val="lt1"/>
                </a:solidFill>
                <a:latin typeface="Lora"/>
                <a:ea typeface="Lora"/>
                <a:cs typeface="Lora"/>
                <a:sym typeface="Lora"/>
              </a:rPr>
              <a:t>: involves the supplying of services to consumers and businesses, such as babysitting, cinemas or banking.</a:t>
            </a:r>
            <a:endParaRPr sz="1200">
              <a:solidFill>
                <a:schemeClr val="lt1"/>
              </a:solidFill>
              <a:latin typeface="Lora"/>
              <a:ea typeface="Lora"/>
              <a:cs typeface="Lora"/>
              <a:sym typeface="Lora"/>
            </a:endParaRPr>
          </a:p>
          <a:p>
            <a:pPr indent="-304800" lvl="0" marL="457200" rtl="0" algn="l">
              <a:lnSpc>
                <a:spcPct val="115000"/>
              </a:lnSpc>
              <a:spcBef>
                <a:spcPts val="0"/>
              </a:spcBef>
              <a:spcAft>
                <a:spcPts val="0"/>
              </a:spcAft>
              <a:buClr>
                <a:schemeClr val="lt1"/>
              </a:buClr>
              <a:buSzPts val="1200"/>
              <a:buFont typeface="Lora"/>
              <a:buChar char="●"/>
            </a:pPr>
            <a:r>
              <a:rPr lang="en" sz="1200">
                <a:solidFill>
                  <a:schemeClr val="lt1"/>
                </a:solidFill>
                <a:latin typeface="Lora"/>
                <a:ea typeface="Lora"/>
                <a:cs typeface="Lora"/>
                <a:sym typeface="Lora"/>
              </a:rPr>
              <a:t>“Q</a:t>
            </a:r>
            <a:r>
              <a:rPr lang="en" sz="1200">
                <a:solidFill>
                  <a:schemeClr val="lt1"/>
                </a:solidFill>
                <a:uFill>
                  <a:noFill/>
                </a:uFill>
                <a:latin typeface="Lora"/>
                <a:ea typeface="Lora"/>
                <a:cs typeface="Lora"/>
                <a:sym typeface="Lora"/>
                <a:hlinkClick r:id="rId6">
                  <a:extLst>
                    <a:ext uri="{A12FA001-AC4F-418D-AE19-62706E023703}">
                      <ahyp:hlinkClr val="tx"/>
                    </a:ext>
                  </a:extLst>
                </a:hlinkClick>
              </a:rPr>
              <a:t>uaternary</a:t>
            </a:r>
            <a:r>
              <a:rPr lang="en" sz="1200">
                <a:solidFill>
                  <a:schemeClr val="lt1"/>
                </a:solidFill>
                <a:latin typeface="Lora"/>
                <a:ea typeface="Lora"/>
                <a:cs typeface="Lora"/>
                <a:sym typeface="Lora"/>
              </a:rPr>
              <a:t>" and “</a:t>
            </a:r>
            <a:r>
              <a:rPr lang="en" sz="1200">
                <a:solidFill>
                  <a:schemeClr val="lt1"/>
                </a:solidFill>
                <a:uFill>
                  <a:noFill/>
                </a:uFill>
                <a:latin typeface="Lora"/>
                <a:ea typeface="Lora"/>
                <a:cs typeface="Lora"/>
                <a:sym typeface="Lora"/>
                <a:hlinkClick r:id="rId7">
                  <a:extLst>
                    <a:ext uri="{A12FA001-AC4F-418D-AE19-62706E023703}">
                      <ahyp:hlinkClr val="tx"/>
                    </a:ext>
                  </a:extLst>
                </a:hlinkClick>
              </a:rPr>
              <a:t>quinary</a:t>
            </a:r>
            <a:r>
              <a:rPr lang="en" sz="1200">
                <a:solidFill>
                  <a:schemeClr val="lt1"/>
                </a:solidFill>
                <a:latin typeface="Lora"/>
                <a:ea typeface="Lora"/>
                <a:cs typeface="Lora"/>
                <a:sym typeface="Lora"/>
              </a:rPr>
              <a:t>” service sectors: economic activity in the hypothetical quaternary sector comprises knowledge- and info-based services, while quinary services include industries related to </a:t>
            </a:r>
            <a:r>
              <a:rPr lang="en" sz="1200">
                <a:solidFill>
                  <a:schemeClr val="lt1"/>
                </a:solidFill>
                <a:uFill>
                  <a:noFill/>
                </a:uFill>
                <a:latin typeface="Lora"/>
                <a:ea typeface="Lora"/>
                <a:cs typeface="Lora"/>
                <a:sym typeface="Lora"/>
                <a:hlinkClick r:id="rId8">
                  <a:extLst>
                    <a:ext uri="{A12FA001-AC4F-418D-AE19-62706E023703}">
                      <ahyp:hlinkClr val="tx"/>
                    </a:ext>
                  </a:extLst>
                </a:hlinkClick>
              </a:rPr>
              <a:t>human services</a:t>
            </a:r>
            <a:r>
              <a:rPr lang="en" sz="1200">
                <a:solidFill>
                  <a:schemeClr val="lt1"/>
                </a:solidFill>
                <a:latin typeface="Lora"/>
                <a:ea typeface="Lora"/>
                <a:cs typeface="Lora"/>
                <a:sym typeface="Lora"/>
              </a:rPr>
              <a:t> and </a:t>
            </a:r>
            <a:r>
              <a:rPr lang="en" sz="1200">
                <a:solidFill>
                  <a:schemeClr val="lt1"/>
                </a:solidFill>
                <a:uFill>
                  <a:noFill/>
                </a:uFill>
                <a:latin typeface="Lora"/>
                <a:ea typeface="Lora"/>
                <a:cs typeface="Lora"/>
                <a:sym typeface="Lora"/>
                <a:hlinkClick r:id="rId9">
                  <a:extLst>
                    <a:ext uri="{A12FA001-AC4F-418D-AE19-62706E023703}">
                      <ahyp:hlinkClr val="tx"/>
                    </a:ext>
                  </a:extLst>
                </a:hlinkClick>
              </a:rPr>
              <a:t>hospitality</a:t>
            </a:r>
            <a:r>
              <a:rPr lang="en" sz="1200">
                <a:solidFill>
                  <a:schemeClr val="lt1"/>
                </a:solidFill>
                <a:latin typeface="Lora"/>
                <a:ea typeface="Lora"/>
                <a:cs typeface="Lora"/>
                <a:sym typeface="Lora"/>
              </a:rPr>
              <a:t>.</a:t>
            </a:r>
            <a:endParaRPr sz="1900"/>
          </a:p>
        </p:txBody>
      </p:sp>
      <p:sp>
        <p:nvSpPr>
          <p:cNvPr id="428" name="Google Shape;428;p64"/>
          <p:cNvSpPr txBox="1"/>
          <p:nvPr>
            <p:ph idx="12" type="sldNum"/>
          </p:nvPr>
        </p:nvSpPr>
        <p:spPr>
          <a:xfrm>
            <a:off x="386953" y="4920907"/>
            <a:ext cx="684300" cy="108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Page </a:t>
            </a:r>
            <a:fld id="{00000000-1234-1234-1234-123412341234}" type="slidenum">
              <a:rPr lang="en"/>
              <a:t>‹#›</a:t>
            </a:fld>
            <a:endParaRPr/>
          </a:p>
        </p:txBody>
      </p:sp>
      <p:pic>
        <p:nvPicPr>
          <p:cNvPr id="429" name="Google Shape;429;p64"/>
          <p:cNvPicPr preferRelativeResize="0"/>
          <p:nvPr/>
        </p:nvPicPr>
        <p:blipFill>
          <a:blip r:embed="rId10">
            <a:alphaModFix/>
          </a:blip>
          <a:stretch>
            <a:fillRect/>
          </a:stretch>
        </p:blipFill>
        <p:spPr>
          <a:xfrm>
            <a:off x="1704176" y="2901575"/>
            <a:ext cx="3600100" cy="2127325"/>
          </a:xfrm>
          <a:prstGeom prst="rect">
            <a:avLst/>
          </a:prstGeom>
          <a:noFill/>
          <a:ln>
            <a:noFill/>
          </a:ln>
        </p:spPr>
      </p:pic>
      <p:sp>
        <p:nvSpPr>
          <p:cNvPr id="430" name="Google Shape;430;p64"/>
          <p:cNvSpPr txBox="1"/>
          <p:nvPr/>
        </p:nvSpPr>
        <p:spPr>
          <a:xfrm>
            <a:off x="6749794" y="4655363"/>
            <a:ext cx="2250000" cy="2616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800" u="sng">
                <a:solidFill>
                  <a:schemeClr val="hlink"/>
                </a:solidFill>
                <a:hlinkClick r:id="rId11"/>
              </a:rPr>
              <a:t>Economic sector - Wikiwand</a:t>
            </a:r>
            <a:endParaRPr sz="1100"/>
          </a:p>
        </p:txBody>
      </p:sp>
      <p:sp>
        <p:nvSpPr>
          <p:cNvPr id="431" name="Google Shape;431;p64"/>
          <p:cNvSpPr txBox="1"/>
          <p:nvPr/>
        </p:nvSpPr>
        <p:spPr>
          <a:xfrm>
            <a:off x="5141625" y="3385738"/>
            <a:ext cx="3676800" cy="8313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700">
                <a:solidFill>
                  <a:schemeClr val="lt1"/>
                </a:solidFill>
              </a:rPr>
              <a:t>Company of interest has impact on </a:t>
            </a:r>
            <a:r>
              <a:rPr b="1" lang="en" sz="1700" u="sng">
                <a:solidFill>
                  <a:schemeClr val="lt1"/>
                </a:solidFill>
              </a:rPr>
              <a:t>Primary</a:t>
            </a:r>
            <a:r>
              <a:rPr b="1" lang="en" sz="1700">
                <a:solidFill>
                  <a:schemeClr val="lt1"/>
                </a:solidFill>
              </a:rPr>
              <a:t> &amp; </a:t>
            </a:r>
            <a:r>
              <a:rPr b="1" lang="en" sz="1700" u="sng">
                <a:solidFill>
                  <a:schemeClr val="lt1"/>
                </a:solidFill>
              </a:rPr>
              <a:t>Secondary</a:t>
            </a:r>
            <a:r>
              <a:rPr b="1" lang="en" sz="1700">
                <a:solidFill>
                  <a:schemeClr val="lt1"/>
                </a:solidFill>
              </a:rPr>
              <a:t> Sector </a:t>
            </a:r>
            <a:endParaRPr b="1" sz="1100">
              <a:solidFill>
                <a:schemeClr val="lt1"/>
              </a:solidFill>
            </a:endParaRPr>
          </a:p>
          <a:p>
            <a:pPr indent="0" lvl="0" marL="0" rtl="0" algn="l">
              <a:spcBef>
                <a:spcPts val="0"/>
              </a:spcBef>
              <a:spcAft>
                <a:spcPts val="0"/>
              </a:spcAft>
              <a:buNone/>
            </a:pPr>
            <a:r>
              <a:t/>
            </a:r>
            <a:endParaRPr sz="1100">
              <a:solidFill>
                <a:schemeClr val="lt1"/>
              </a:solidFill>
            </a:endParaRPr>
          </a:p>
        </p:txBody>
      </p:sp>
      <p:sp>
        <p:nvSpPr>
          <p:cNvPr id="432" name="Google Shape;432;p64"/>
          <p:cNvSpPr txBox="1"/>
          <p:nvPr>
            <p:ph type="title"/>
          </p:nvPr>
        </p:nvSpPr>
        <p:spPr>
          <a:xfrm>
            <a:off x="938500" y="445025"/>
            <a:ext cx="6565800" cy="941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400">
                <a:solidFill>
                  <a:schemeClr val="lt2"/>
                </a:solidFill>
              </a:rPr>
              <a:t>T</a:t>
            </a:r>
            <a:r>
              <a:rPr lang="en" sz="2400">
                <a:solidFill>
                  <a:schemeClr val="lt2"/>
                </a:solidFill>
              </a:rPr>
              <a:t>HREE SECTOR MODEL FOURASTIE TO WEIGHT RELEVANT FACTORS OF PESTL </a:t>
            </a:r>
            <a:endParaRPr sz="2100"/>
          </a:p>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5"/>
          <p:cNvSpPr txBox="1"/>
          <p:nvPr>
            <p:ph type="title"/>
          </p:nvPr>
        </p:nvSpPr>
        <p:spPr>
          <a:xfrm>
            <a:off x="938500" y="445025"/>
            <a:ext cx="57159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Influencing factor for a company to evaluate risks</a:t>
            </a:r>
            <a:endParaRPr>
              <a:solidFill>
                <a:schemeClr val="accent1"/>
              </a:solidFill>
            </a:endParaRPr>
          </a:p>
        </p:txBody>
      </p:sp>
      <p:sp>
        <p:nvSpPr>
          <p:cNvPr id="438" name="Google Shape;438;p65"/>
          <p:cNvSpPr txBox="1"/>
          <p:nvPr>
            <p:ph idx="1" type="body"/>
          </p:nvPr>
        </p:nvSpPr>
        <p:spPr>
          <a:xfrm>
            <a:off x="697950" y="1386425"/>
            <a:ext cx="7027500" cy="3182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PESTEL- Political, Economic, Socio-cultural, Technological, Environmental geographic and Legal.  </a:t>
            </a:r>
            <a:endParaRPr/>
          </a:p>
          <a:p>
            <a:pPr indent="0" lvl="0" marL="457200" rtl="0" algn="l">
              <a:spcBef>
                <a:spcPts val="1600"/>
              </a:spcBef>
              <a:spcAft>
                <a:spcPts val="1600"/>
              </a:spcAft>
              <a:buNone/>
            </a:pPr>
            <a:r>
              <a:t/>
            </a:r>
            <a:endParaRPr/>
          </a:p>
        </p:txBody>
      </p:sp>
      <p:cxnSp>
        <p:nvCxnSpPr>
          <p:cNvPr id="439" name="Google Shape;439;p65"/>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440" name="Google Shape;440;p65"/>
          <p:cNvPicPr preferRelativeResize="0"/>
          <p:nvPr/>
        </p:nvPicPr>
        <p:blipFill>
          <a:blip r:embed="rId3">
            <a:alphaModFix/>
          </a:blip>
          <a:stretch>
            <a:fillRect/>
          </a:stretch>
        </p:blipFill>
        <p:spPr>
          <a:xfrm>
            <a:off x="1242175" y="1958950"/>
            <a:ext cx="5108549" cy="2773776"/>
          </a:xfrm>
          <a:prstGeom prst="rect">
            <a:avLst/>
          </a:prstGeom>
          <a:noFill/>
          <a:ln>
            <a:noFill/>
          </a:ln>
        </p:spPr>
      </p:pic>
      <p:sp>
        <p:nvSpPr>
          <p:cNvPr id="441" name="Google Shape;441;p65"/>
          <p:cNvSpPr txBox="1"/>
          <p:nvPr/>
        </p:nvSpPr>
        <p:spPr>
          <a:xfrm>
            <a:off x="7192875" y="4681375"/>
            <a:ext cx="2009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u="sng">
                <a:solidFill>
                  <a:schemeClr val="hlink"/>
                </a:solidFill>
                <a:hlinkClick r:id="rId4"/>
              </a:rPr>
              <a:t>PESTEL Analysis (PEST Analysis) EXPLAINED with EXAMPLES | B2U (business-to-you.com)</a:t>
            </a:r>
            <a:endParaRPr sz="9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9"/>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179" name="Google Shape;179;p39"/>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cxnSp>
        <p:nvCxnSpPr>
          <p:cNvPr id="180" name="Google Shape;180;p39"/>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6"/>
          <p:cNvSpPr txBox="1"/>
          <p:nvPr>
            <p:ph type="title"/>
          </p:nvPr>
        </p:nvSpPr>
        <p:spPr>
          <a:xfrm>
            <a:off x="291328" y="158056"/>
            <a:ext cx="4953300" cy="494400"/>
          </a:xfrm>
          <a:prstGeom prst="rect">
            <a:avLst/>
          </a:prstGeom>
        </p:spPr>
        <p:txBody>
          <a:bodyPr anchorCtr="0" anchor="t" bIns="0" lIns="0" spcFirstLastPara="1" rIns="0" wrap="square" tIns="0">
            <a:noAutofit/>
          </a:bodyPr>
          <a:lstStyle/>
          <a:p>
            <a:pPr indent="0" lvl="0" marL="0" rtl="0" algn="l">
              <a:lnSpc>
                <a:spcPct val="100000"/>
              </a:lnSpc>
              <a:spcBef>
                <a:spcPts val="600"/>
              </a:spcBef>
              <a:spcAft>
                <a:spcPts val="0"/>
              </a:spcAft>
              <a:buNone/>
            </a:pPr>
            <a:r>
              <a:rPr b="1" lang="en" sz="1700">
                <a:solidFill>
                  <a:schemeClr val="lt2"/>
                </a:solidFill>
                <a:latin typeface="IBM Plex Sans"/>
                <a:ea typeface="IBM Plex Sans"/>
                <a:cs typeface="IBM Plex Sans"/>
                <a:sym typeface="IBM Plex Sans"/>
              </a:rPr>
              <a:t>Data sources for </a:t>
            </a:r>
            <a:r>
              <a:rPr b="1" lang="en" sz="1700">
                <a:solidFill>
                  <a:schemeClr val="lt2"/>
                </a:solidFill>
                <a:latin typeface="IBM Plex Sans"/>
                <a:ea typeface="IBM Plex Sans"/>
                <a:cs typeface="IBM Plex Sans"/>
                <a:sym typeface="IBM Plex Sans"/>
              </a:rPr>
              <a:t>referring</a:t>
            </a:r>
            <a:r>
              <a:rPr b="1" lang="en" sz="1700">
                <a:solidFill>
                  <a:schemeClr val="lt2"/>
                </a:solidFill>
                <a:latin typeface="IBM Plex Sans"/>
                <a:ea typeface="IBM Plex Sans"/>
                <a:cs typeface="IBM Plex Sans"/>
                <a:sym typeface="IBM Plex Sans"/>
              </a:rPr>
              <a:t> links</a:t>
            </a:r>
            <a:endParaRPr sz="2200">
              <a:solidFill>
                <a:schemeClr val="lt2"/>
              </a:solidFill>
            </a:endParaRPr>
          </a:p>
        </p:txBody>
      </p:sp>
      <p:sp>
        <p:nvSpPr>
          <p:cNvPr id="448" name="Google Shape;448;p66"/>
          <p:cNvSpPr txBox="1"/>
          <p:nvPr>
            <p:ph idx="12" type="sldNum"/>
          </p:nvPr>
        </p:nvSpPr>
        <p:spPr>
          <a:xfrm>
            <a:off x="290215" y="3690680"/>
            <a:ext cx="513300" cy="810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graphicFrame>
        <p:nvGraphicFramePr>
          <p:cNvPr id="449" name="Google Shape;449;p66"/>
          <p:cNvGraphicFramePr/>
          <p:nvPr/>
        </p:nvGraphicFramePr>
        <p:xfrm>
          <a:off x="378394" y="556366"/>
          <a:ext cx="3000000" cy="3000000"/>
        </p:xfrm>
        <a:graphic>
          <a:graphicData uri="http://schemas.openxmlformats.org/drawingml/2006/table">
            <a:tbl>
              <a:tblPr>
                <a:noFill/>
                <a:tableStyleId>{F69D7CCC-EAC8-4AEB-B68C-BA15C81B05B1}</a:tableStyleId>
              </a:tblPr>
              <a:tblGrid>
                <a:gridCol w="2391675"/>
                <a:gridCol w="5534525"/>
              </a:tblGrid>
              <a:tr h="285750">
                <a:tc>
                  <a:txBody>
                    <a:bodyPr/>
                    <a:lstStyle/>
                    <a:p>
                      <a:pPr indent="0" lvl="0" marL="0" rtl="0" algn="l">
                        <a:spcBef>
                          <a:spcPts val="0"/>
                        </a:spcBef>
                        <a:spcAft>
                          <a:spcPts val="0"/>
                        </a:spcAft>
                        <a:buNone/>
                      </a:pPr>
                      <a:r>
                        <a:rPr b="1" lang="en" sz="800">
                          <a:solidFill>
                            <a:schemeClr val="lt1"/>
                          </a:solidFill>
                        </a:rPr>
                        <a:t>Database / Source</a:t>
                      </a:r>
                      <a:endParaRPr b="1" sz="800">
                        <a:solidFill>
                          <a:schemeClr val="lt1"/>
                        </a:solidFill>
                      </a:endParaRPr>
                    </a:p>
                  </a:txBody>
                  <a:tcPr marT="68575" marB="68575" marR="68575" marL="68575"/>
                </a:tc>
                <a:tc>
                  <a:txBody>
                    <a:bodyPr/>
                    <a:lstStyle/>
                    <a:p>
                      <a:pPr indent="0" lvl="0" marL="0" rtl="0" algn="l">
                        <a:spcBef>
                          <a:spcPts val="0"/>
                        </a:spcBef>
                        <a:spcAft>
                          <a:spcPts val="0"/>
                        </a:spcAft>
                        <a:buNone/>
                      </a:pPr>
                      <a:r>
                        <a:rPr b="1" lang="en" sz="800">
                          <a:solidFill>
                            <a:schemeClr val="lt1"/>
                          </a:solidFill>
                        </a:rPr>
                        <a:t>Type of Information</a:t>
                      </a:r>
                      <a:endParaRPr b="1" sz="800">
                        <a:solidFill>
                          <a:schemeClr val="lt1"/>
                        </a:solidFill>
                      </a:endParaRPr>
                    </a:p>
                  </a:txBody>
                  <a:tcPr marT="68575" marB="68575" marR="68575" marL="68575"/>
                </a:tc>
              </a:tr>
              <a:tr h="285750">
                <a:tc>
                  <a:txBody>
                    <a:bodyPr/>
                    <a:lstStyle/>
                    <a:p>
                      <a:pPr indent="0" lvl="0" marL="0" rtl="0" algn="l">
                        <a:lnSpc>
                          <a:spcPct val="90000"/>
                        </a:lnSpc>
                        <a:spcBef>
                          <a:spcPts val="0"/>
                        </a:spcBef>
                        <a:spcAft>
                          <a:spcPts val="0"/>
                        </a:spcAft>
                        <a:buNone/>
                      </a:pPr>
                      <a:r>
                        <a:rPr lang="en" sz="800">
                          <a:solidFill>
                            <a:schemeClr val="lt1"/>
                          </a:solidFill>
                        </a:rPr>
                        <a:t>Google maps or Google Street View, google earth</a:t>
                      </a:r>
                      <a:endParaRPr sz="800">
                        <a:solidFill>
                          <a:schemeClr val="lt1"/>
                        </a:solidFill>
                      </a:endParaRPr>
                    </a:p>
                  </a:txBody>
                  <a:tcPr marT="68575" marB="68575" marR="68575" marL="68575"/>
                </a:tc>
                <a:tc>
                  <a:txBody>
                    <a:bodyPr/>
                    <a:lstStyle/>
                    <a:p>
                      <a:pPr indent="-279400" lvl="0" marL="457200" rtl="0" algn="l">
                        <a:lnSpc>
                          <a:spcPct val="90000"/>
                        </a:lnSpc>
                        <a:spcBef>
                          <a:spcPts val="0"/>
                        </a:spcBef>
                        <a:spcAft>
                          <a:spcPts val="0"/>
                        </a:spcAft>
                        <a:buClr>
                          <a:schemeClr val="lt1"/>
                        </a:buClr>
                        <a:buSzPts val="800"/>
                        <a:buChar char="●"/>
                      </a:pPr>
                      <a:r>
                        <a:rPr lang="en" sz="800">
                          <a:solidFill>
                            <a:schemeClr val="lt1"/>
                          </a:solidFill>
                        </a:rPr>
                        <a:t>Computer vision on satellite imagery or Street view extraction</a:t>
                      </a:r>
                      <a:endParaRPr sz="800">
                        <a:solidFill>
                          <a:schemeClr val="lt1"/>
                        </a:solidFill>
                      </a:endParaRPr>
                    </a:p>
                  </a:txBody>
                  <a:tcPr marT="68575" marB="68575" marR="68575" marL="68575"/>
                </a:tc>
              </a:tr>
              <a:tr h="285750">
                <a:tc>
                  <a:txBody>
                    <a:bodyPr/>
                    <a:lstStyle/>
                    <a:p>
                      <a:pPr indent="0" lvl="0" marL="0" rtl="0" algn="l">
                        <a:spcBef>
                          <a:spcPts val="0"/>
                        </a:spcBef>
                        <a:spcAft>
                          <a:spcPts val="0"/>
                        </a:spcAft>
                        <a:buNone/>
                      </a:pPr>
                      <a:r>
                        <a:rPr lang="en" sz="800">
                          <a:solidFill>
                            <a:schemeClr val="lt1"/>
                          </a:solidFill>
                        </a:rPr>
                        <a:t>maps.me, yelp, bing</a:t>
                      </a:r>
                      <a:endParaRPr sz="800">
                        <a:solidFill>
                          <a:schemeClr val="lt1"/>
                        </a:solidFill>
                      </a:endParaRPr>
                    </a:p>
                  </a:txBody>
                  <a:tcPr marT="68575" marB="68575" marR="68575" marL="68575"/>
                </a:tc>
                <a:tc>
                  <a:txBody>
                    <a:bodyPr/>
                    <a:lstStyle/>
                    <a:p>
                      <a:pPr indent="-279400" lvl="0" marL="457200" rtl="0" algn="l">
                        <a:lnSpc>
                          <a:spcPct val="90000"/>
                        </a:lnSpc>
                        <a:spcBef>
                          <a:spcPts val="0"/>
                        </a:spcBef>
                        <a:spcAft>
                          <a:spcPts val="0"/>
                        </a:spcAft>
                        <a:buClr>
                          <a:schemeClr val="lt1"/>
                        </a:buClr>
                        <a:buSzPts val="800"/>
                        <a:buChar char="●"/>
                      </a:pPr>
                      <a:r>
                        <a:rPr lang="en" sz="800">
                          <a:solidFill>
                            <a:schemeClr val="lt1"/>
                          </a:solidFill>
                        </a:rPr>
                        <a:t>Computer vision on satellite imagery or Street view extraction</a:t>
                      </a:r>
                      <a:endParaRPr sz="800">
                        <a:solidFill>
                          <a:schemeClr val="lt1"/>
                        </a:solidFill>
                      </a:endParaRPr>
                    </a:p>
                  </a:txBody>
                  <a:tcPr marT="68575" marB="68575" marR="68575" marL="68575"/>
                </a:tc>
              </a:tr>
              <a:tr h="285750">
                <a:tc>
                  <a:txBody>
                    <a:bodyPr/>
                    <a:lstStyle/>
                    <a:p>
                      <a:pPr indent="0" lvl="0" marL="0" rtl="0" algn="l">
                        <a:spcBef>
                          <a:spcPts val="0"/>
                        </a:spcBef>
                        <a:spcAft>
                          <a:spcPts val="0"/>
                        </a:spcAft>
                        <a:buNone/>
                      </a:pPr>
                      <a:r>
                        <a:rPr lang="en" sz="800">
                          <a:solidFill>
                            <a:schemeClr val="lt1"/>
                          </a:solidFill>
                        </a:rPr>
                        <a:t>Duns and Beadstreet  dnb.com</a:t>
                      </a:r>
                      <a:endParaRPr sz="800">
                        <a:solidFill>
                          <a:schemeClr val="lt1"/>
                        </a:solidFill>
                      </a:endParaRPr>
                    </a:p>
                  </a:txBody>
                  <a:tcPr marT="68575" marB="68575" marR="68575" marL="68575"/>
                </a:tc>
                <a:tc>
                  <a:txBody>
                    <a:bodyPr/>
                    <a:lstStyle/>
                    <a:p>
                      <a:pPr indent="-279400" lvl="0" marL="457200" rtl="0" algn="l">
                        <a:spcBef>
                          <a:spcPts val="0"/>
                        </a:spcBef>
                        <a:spcAft>
                          <a:spcPts val="0"/>
                        </a:spcAft>
                        <a:buClr>
                          <a:schemeClr val="lt1"/>
                        </a:buClr>
                        <a:buSzPts val="800"/>
                        <a:buChar char="●"/>
                      </a:pPr>
                      <a:r>
                        <a:rPr lang="en" sz="800">
                          <a:solidFill>
                            <a:schemeClr val="lt1"/>
                          </a:solidFill>
                        </a:rPr>
                        <a:t>comprehensive business data and analytical insights to power today’s most crucial business needs.</a:t>
                      </a:r>
                      <a:endParaRPr sz="800">
                        <a:solidFill>
                          <a:schemeClr val="lt1"/>
                        </a:solidFill>
                      </a:endParaRPr>
                    </a:p>
                  </a:txBody>
                  <a:tcPr marT="68575" marB="68575" marR="68575" marL="68575"/>
                </a:tc>
              </a:tr>
              <a:tr h="285750">
                <a:tc>
                  <a:txBody>
                    <a:bodyPr/>
                    <a:lstStyle/>
                    <a:p>
                      <a:pPr indent="0" lvl="0" marL="0" rtl="0" algn="l">
                        <a:spcBef>
                          <a:spcPts val="0"/>
                        </a:spcBef>
                        <a:spcAft>
                          <a:spcPts val="0"/>
                        </a:spcAft>
                        <a:buNone/>
                      </a:pPr>
                      <a:r>
                        <a:rPr lang="en" sz="800">
                          <a:solidFill>
                            <a:schemeClr val="lt1"/>
                          </a:solidFill>
                        </a:rPr>
                        <a:t>Companies website</a:t>
                      </a:r>
                      <a:endParaRPr sz="800">
                        <a:solidFill>
                          <a:schemeClr val="lt1"/>
                        </a:solidFill>
                      </a:endParaRPr>
                    </a:p>
                    <a:p>
                      <a:pPr indent="0" lvl="0" marL="0" rtl="0" algn="l">
                        <a:spcBef>
                          <a:spcPts val="600"/>
                        </a:spcBef>
                        <a:spcAft>
                          <a:spcPts val="0"/>
                        </a:spcAft>
                        <a:buNone/>
                      </a:pPr>
                      <a:r>
                        <a:rPr lang="en" sz="800">
                          <a:solidFill>
                            <a:schemeClr val="lt1"/>
                          </a:solidFill>
                        </a:rPr>
                        <a:t>holcim.com</a:t>
                      </a:r>
                      <a:endParaRPr sz="800">
                        <a:solidFill>
                          <a:schemeClr val="lt1"/>
                        </a:solidFill>
                      </a:endParaRPr>
                    </a:p>
                  </a:txBody>
                  <a:tcPr marT="68575" marB="68575" marR="68575" marL="68575"/>
                </a:tc>
                <a:tc>
                  <a:txBody>
                    <a:bodyPr/>
                    <a:lstStyle/>
                    <a:p>
                      <a:pPr indent="-279400" lvl="0" marL="457200" rtl="0" algn="l">
                        <a:lnSpc>
                          <a:spcPct val="90000"/>
                        </a:lnSpc>
                        <a:spcBef>
                          <a:spcPts val="0"/>
                        </a:spcBef>
                        <a:spcAft>
                          <a:spcPts val="0"/>
                        </a:spcAft>
                        <a:buClr>
                          <a:schemeClr val="lt1"/>
                        </a:buClr>
                        <a:buSzPts val="800"/>
                        <a:buChar char="●"/>
                      </a:pPr>
                      <a:r>
                        <a:rPr lang="en" sz="800">
                          <a:solidFill>
                            <a:schemeClr val="lt1"/>
                          </a:solidFill>
                        </a:rPr>
                        <a:t>Subsidiary and parent company information, address code </a:t>
                      </a:r>
                      <a:endParaRPr sz="800">
                        <a:solidFill>
                          <a:schemeClr val="lt1"/>
                        </a:solidFill>
                      </a:endParaRPr>
                    </a:p>
                    <a:p>
                      <a:pPr indent="-279400" lvl="0" marL="457200" rtl="0" algn="l">
                        <a:spcBef>
                          <a:spcPts val="0"/>
                        </a:spcBef>
                        <a:spcAft>
                          <a:spcPts val="0"/>
                        </a:spcAft>
                        <a:buClr>
                          <a:schemeClr val="lt1"/>
                        </a:buClr>
                        <a:buSzPts val="800"/>
                        <a:buFont typeface="IBM Plex Sans"/>
                        <a:buChar char="●"/>
                      </a:pPr>
                      <a:r>
                        <a:rPr lang="en" sz="800">
                          <a:solidFill>
                            <a:schemeClr val="lt1"/>
                          </a:solidFill>
                          <a:latin typeface="IBM Plex Sans"/>
                          <a:ea typeface="IBM Plex Sans"/>
                          <a:cs typeface="IBM Plex Sans"/>
                          <a:sym typeface="IBM Plex Sans"/>
                        </a:rPr>
                        <a:t>annual/ quarterly reports</a:t>
                      </a:r>
                      <a:endParaRPr sz="800">
                        <a:solidFill>
                          <a:schemeClr val="lt1"/>
                        </a:solidFill>
                      </a:endParaRPr>
                    </a:p>
                  </a:txBody>
                  <a:tcPr marT="68575" marB="68575" marR="68575" marL="68575"/>
                </a:tc>
              </a:tr>
              <a:tr h="285750">
                <a:tc>
                  <a:txBody>
                    <a:bodyPr/>
                    <a:lstStyle/>
                    <a:p>
                      <a:pPr indent="0" lvl="0" marL="0" rtl="0" algn="l">
                        <a:spcBef>
                          <a:spcPts val="0"/>
                        </a:spcBef>
                        <a:spcAft>
                          <a:spcPts val="0"/>
                        </a:spcAft>
                        <a:buNone/>
                      </a:pPr>
                      <a:r>
                        <a:rPr lang="en" sz="800">
                          <a:solidFill>
                            <a:schemeClr val="lt1"/>
                          </a:solidFill>
                        </a:rPr>
                        <a:t>chamber of commerce</a:t>
                      </a:r>
                      <a:endParaRPr sz="800">
                        <a:solidFill>
                          <a:schemeClr val="lt1"/>
                        </a:solidFill>
                      </a:endParaRPr>
                    </a:p>
                    <a:p>
                      <a:pPr indent="0" lvl="0" marL="0" rtl="0" algn="l">
                        <a:spcBef>
                          <a:spcPts val="0"/>
                        </a:spcBef>
                        <a:spcAft>
                          <a:spcPts val="0"/>
                        </a:spcAft>
                        <a:buNone/>
                      </a:pPr>
                      <a:r>
                        <a:rPr lang="en" sz="800">
                          <a:solidFill>
                            <a:schemeClr val="lt1"/>
                          </a:solidFill>
                        </a:rPr>
                        <a:t>moneyhouse</a:t>
                      </a:r>
                      <a:endParaRPr sz="800">
                        <a:solidFill>
                          <a:schemeClr val="lt1"/>
                        </a:solidFill>
                      </a:endParaRPr>
                    </a:p>
                    <a:p>
                      <a:pPr indent="0" lvl="0" marL="0" rtl="0" algn="l">
                        <a:spcBef>
                          <a:spcPts val="0"/>
                        </a:spcBef>
                        <a:spcAft>
                          <a:spcPts val="0"/>
                        </a:spcAft>
                        <a:buNone/>
                      </a:pPr>
                      <a:r>
                        <a:rPr lang="en" sz="800">
                          <a:solidFill>
                            <a:schemeClr val="lt1"/>
                          </a:solidFill>
                        </a:rPr>
                        <a:t>zefix.com</a:t>
                      </a:r>
                      <a:endParaRPr sz="800">
                        <a:solidFill>
                          <a:schemeClr val="lt1"/>
                        </a:solidFill>
                      </a:endParaRPr>
                    </a:p>
                  </a:txBody>
                  <a:tcPr marT="68575" marB="68575" marR="68575" marL="68575"/>
                </a:tc>
                <a:tc>
                  <a:txBody>
                    <a:bodyPr/>
                    <a:lstStyle/>
                    <a:p>
                      <a:pPr indent="-279400" lvl="0" marL="457200" rtl="0" algn="l">
                        <a:spcBef>
                          <a:spcPts val="0"/>
                        </a:spcBef>
                        <a:spcAft>
                          <a:spcPts val="0"/>
                        </a:spcAft>
                        <a:buClr>
                          <a:schemeClr val="lt1"/>
                        </a:buClr>
                        <a:buSzPts val="800"/>
                        <a:buChar char="●"/>
                      </a:pPr>
                      <a:r>
                        <a:rPr lang="en" sz="800">
                          <a:solidFill>
                            <a:schemeClr val="lt1"/>
                          </a:solidFill>
                        </a:rPr>
                        <a:t>information official listed companies example Switzerland</a:t>
                      </a:r>
                      <a:endParaRPr sz="800">
                        <a:solidFill>
                          <a:schemeClr val="lt1"/>
                        </a:solidFill>
                      </a:endParaRPr>
                    </a:p>
                  </a:txBody>
                  <a:tcPr marT="68575" marB="68575" marR="68575" marL="68575"/>
                </a:tc>
              </a:tr>
              <a:tr h="285750">
                <a:tc>
                  <a:txBody>
                    <a:bodyPr/>
                    <a:lstStyle/>
                    <a:p>
                      <a:pPr indent="0" lvl="0" marL="0" rtl="0" algn="l">
                        <a:lnSpc>
                          <a:spcPct val="90000"/>
                        </a:lnSpc>
                        <a:spcBef>
                          <a:spcPts val="0"/>
                        </a:spcBef>
                        <a:spcAft>
                          <a:spcPts val="0"/>
                        </a:spcAft>
                        <a:buNone/>
                      </a:pPr>
                      <a:r>
                        <a:rPr lang="en" sz="800">
                          <a:solidFill>
                            <a:schemeClr val="lt1"/>
                          </a:solidFill>
                        </a:rPr>
                        <a:t>placekey.io/blog/adress-matching</a:t>
                      </a:r>
                      <a:endParaRPr sz="800">
                        <a:solidFill>
                          <a:schemeClr val="lt1"/>
                        </a:solidFill>
                      </a:endParaRPr>
                    </a:p>
                  </a:txBody>
                  <a:tcPr marT="68575" marB="68575" marR="68575" marL="68575"/>
                </a:tc>
                <a:tc>
                  <a:txBody>
                    <a:bodyPr/>
                    <a:lstStyle/>
                    <a:p>
                      <a:pPr indent="-279400" lvl="0" marL="457200" rtl="0" algn="l">
                        <a:spcBef>
                          <a:spcPts val="0"/>
                        </a:spcBef>
                        <a:spcAft>
                          <a:spcPts val="0"/>
                        </a:spcAft>
                        <a:buClr>
                          <a:schemeClr val="lt1"/>
                        </a:buClr>
                        <a:buSzPts val="800"/>
                        <a:buChar char="●"/>
                      </a:pPr>
                      <a:r>
                        <a:rPr lang="en" sz="800">
                          <a:solidFill>
                            <a:schemeClr val="lt1"/>
                          </a:solidFill>
                        </a:rPr>
                        <a:t>Ideas on </a:t>
                      </a:r>
                      <a:r>
                        <a:rPr lang="en" sz="800">
                          <a:solidFill>
                            <a:schemeClr val="lt1"/>
                          </a:solidFill>
                        </a:rPr>
                        <a:t>way how to solve it</a:t>
                      </a:r>
                      <a:endParaRPr sz="800">
                        <a:solidFill>
                          <a:schemeClr val="lt1"/>
                        </a:solidFill>
                      </a:endParaRPr>
                    </a:p>
                  </a:txBody>
                  <a:tcPr marT="68575" marB="68575" marR="68575" marL="68575"/>
                </a:tc>
              </a:tr>
              <a:tr h="285750">
                <a:tc>
                  <a:txBody>
                    <a:bodyPr/>
                    <a:lstStyle/>
                    <a:p>
                      <a:pPr indent="0" lvl="0" marL="0" rtl="0" algn="l">
                        <a:lnSpc>
                          <a:spcPct val="90000"/>
                        </a:lnSpc>
                        <a:spcBef>
                          <a:spcPts val="0"/>
                        </a:spcBef>
                        <a:spcAft>
                          <a:spcPts val="0"/>
                        </a:spcAft>
                        <a:buNone/>
                      </a:pPr>
                      <a:r>
                        <a:rPr lang="en" sz="800">
                          <a:solidFill>
                            <a:schemeClr val="lt1"/>
                          </a:solidFill>
                        </a:rPr>
                        <a:t>importyeti.com</a:t>
                      </a:r>
                      <a:endParaRPr sz="800">
                        <a:solidFill>
                          <a:schemeClr val="lt1"/>
                        </a:solidFill>
                      </a:endParaRPr>
                    </a:p>
                  </a:txBody>
                  <a:tcPr marT="68575" marB="68575" marR="68575" marL="68575"/>
                </a:tc>
                <a:tc>
                  <a:txBody>
                    <a:bodyPr/>
                    <a:lstStyle/>
                    <a:p>
                      <a:pPr indent="-279400" lvl="0" marL="457200" rtl="0" algn="l">
                        <a:spcBef>
                          <a:spcPts val="0"/>
                        </a:spcBef>
                        <a:spcAft>
                          <a:spcPts val="0"/>
                        </a:spcAft>
                        <a:buClr>
                          <a:schemeClr val="lt1"/>
                        </a:buClr>
                        <a:buSzPts val="800"/>
                        <a:buChar char="●"/>
                      </a:pPr>
                      <a:r>
                        <a:rPr lang="en" sz="800">
                          <a:solidFill>
                            <a:schemeClr val="lt1"/>
                          </a:solidFill>
                        </a:rPr>
                        <a:t>supplier and companies/manufacturer information</a:t>
                      </a:r>
                      <a:endParaRPr sz="800">
                        <a:solidFill>
                          <a:schemeClr val="lt1"/>
                        </a:solidFill>
                      </a:endParaRPr>
                    </a:p>
                  </a:txBody>
                  <a:tcPr marT="68575" marB="68575" marR="68575" marL="68575"/>
                </a:tc>
              </a:tr>
              <a:tr h="285750">
                <a:tc>
                  <a:txBody>
                    <a:bodyPr/>
                    <a:lstStyle/>
                    <a:p>
                      <a:pPr indent="0" lvl="0" marL="0" rtl="0" algn="l">
                        <a:lnSpc>
                          <a:spcPct val="90000"/>
                        </a:lnSpc>
                        <a:spcBef>
                          <a:spcPts val="0"/>
                        </a:spcBef>
                        <a:spcAft>
                          <a:spcPts val="0"/>
                        </a:spcAft>
                        <a:buNone/>
                      </a:pPr>
                      <a:r>
                        <a:rPr lang="en" sz="800" u="sng">
                          <a:solidFill>
                            <a:schemeClr val="lt1"/>
                          </a:solidFill>
                          <a:hlinkClick r:id="rId3">
                            <a:extLst>
                              <a:ext uri="{A12FA001-AC4F-418D-AE19-62706E023703}">
                                <ahyp:hlinkClr val="tx"/>
                              </a:ext>
                            </a:extLst>
                          </a:hlinkClick>
                        </a:rPr>
                        <a:t>The World Factbook Archives - The World Factbook (cia.gov)</a:t>
                      </a:r>
                      <a:endParaRPr sz="800">
                        <a:solidFill>
                          <a:schemeClr val="lt1"/>
                        </a:solidFill>
                      </a:endParaRPr>
                    </a:p>
                  </a:txBody>
                  <a:tcPr marT="68575" marB="68575" marR="68575" marL="68575"/>
                </a:tc>
                <a:tc>
                  <a:txBody>
                    <a:bodyPr/>
                    <a:lstStyle/>
                    <a:p>
                      <a:pPr indent="-292100" lvl="0" marL="457200" rtl="0" algn="l">
                        <a:spcBef>
                          <a:spcPts val="0"/>
                        </a:spcBef>
                        <a:spcAft>
                          <a:spcPts val="0"/>
                        </a:spcAft>
                        <a:buClr>
                          <a:schemeClr val="lt1"/>
                        </a:buClr>
                        <a:buSzPts val="1000"/>
                        <a:buChar char="●"/>
                      </a:pPr>
                      <a:r>
                        <a:rPr lang="en" sz="800">
                          <a:solidFill>
                            <a:schemeClr val="lt1"/>
                          </a:solidFill>
                        </a:rPr>
                        <a:t>Information on countries </a:t>
                      </a:r>
                      <a:r>
                        <a:rPr lang="en" sz="900" u="sng">
                          <a:solidFill>
                            <a:schemeClr val="hlink"/>
                          </a:solidFill>
                          <a:hlinkClick r:id="rId4"/>
                        </a:rPr>
                        <a:t>Switzerland - The World Factbook (cia.gov)</a:t>
                      </a:r>
                      <a:endParaRPr sz="800">
                        <a:solidFill>
                          <a:schemeClr val="lt1"/>
                        </a:solidFill>
                      </a:endParaRPr>
                    </a:p>
                    <a:p>
                      <a:pPr indent="-292100" lvl="0" marL="457200" rtl="0" algn="l">
                        <a:spcBef>
                          <a:spcPts val="0"/>
                        </a:spcBef>
                        <a:spcAft>
                          <a:spcPts val="0"/>
                        </a:spcAft>
                        <a:buClr>
                          <a:schemeClr val="lt1"/>
                        </a:buClr>
                        <a:buSzPts val="1000"/>
                        <a:buChar char="●"/>
                      </a:pPr>
                      <a:r>
                        <a:rPr lang="en" sz="900" u="sng">
                          <a:solidFill>
                            <a:schemeClr val="hlink"/>
                          </a:solidFill>
                          <a:hlinkClick r:id="rId5"/>
                        </a:rPr>
                        <a:t>Colombia - The World Factbook (cia.gov)</a:t>
                      </a:r>
                      <a:r>
                        <a:rPr lang="en" sz="800">
                          <a:solidFill>
                            <a:schemeClr val="lt1"/>
                          </a:solidFill>
                        </a:rPr>
                        <a:t>, </a:t>
                      </a:r>
                      <a:r>
                        <a:rPr lang="en" sz="900" u="sng">
                          <a:solidFill>
                            <a:schemeClr val="hlink"/>
                          </a:solidFill>
                          <a:hlinkClick r:id="rId6"/>
                        </a:rPr>
                        <a:t>India - The World Factbook (cia.gov)</a:t>
                      </a:r>
                      <a:endParaRPr sz="800">
                        <a:solidFill>
                          <a:schemeClr val="lt1"/>
                        </a:solidFill>
                      </a:endParaRPr>
                    </a:p>
                    <a:p>
                      <a:pPr indent="0" lvl="0" marL="0" rtl="0" algn="l">
                        <a:spcBef>
                          <a:spcPts val="0"/>
                        </a:spcBef>
                        <a:spcAft>
                          <a:spcPts val="0"/>
                        </a:spcAft>
                        <a:buNone/>
                      </a:pPr>
                      <a:r>
                        <a:t/>
                      </a:r>
                      <a:endParaRPr sz="800">
                        <a:solidFill>
                          <a:schemeClr val="lt1"/>
                        </a:solidFill>
                      </a:endParaRPr>
                    </a:p>
                  </a:txBody>
                  <a:tcPr marT="68575" marB="68575" marR="68575" marL="68575"/>
                </a:tc>
              </a:tr>
              <a:tr h="285750">
                <a:tc>
                  <a:txBody>
                    <a:bodyPr/>
                    <a:lstStyle/>
                    <a:p>
                      <a:pPr indent="0" lvl="0" marL="0" rtl="0" algn="l">
                        <a:lnSpc>
                          <a:spcPct val="90000"/>
                        </a:lnSpc>
                        <a:spcBef>
                          <a:spcPts val="0"/>
                        </a:spcBef>
                        <a:spcAft>
                          <a:spcPts val="0"/>
                        </a:spcAft>
                        <a:buNone/>
                      </a:pPr>
                      <a:r>
                        <a:rPr lang="en" sz="800" u="sng">
                          <a:solidFill>
                            <a:schemeClr val="hlink"/>
                          </a:solidFill>
                          <a:hlinkClick r:id="rId7"/>
                        </a:rPr>
                        <a:t>Indian Cement Industry Analysis | IBEF</a:t>
                      </a:r>
                      <a:endParaRPr sz="800"/>
                    </a:p>
                  </a:txBody>
                  <a:tcPr marT="68575" marB="68575" marR="68575" marL="68575"/>
                </a:tc>
                <a:tc>
                  <a:txBody>
                    <a:bodyPr/>
                    <a:lstStyle/>
                    <a:p>
                      <a:pPr indent="-279400" lvl="0" marL="457200" rtl="0" algn="l">
                        <a:spcBef>
                          <a:spcPts val="0"/>
                        </a:spcBef>
                        <a:spcAft>
                          <a:spcPts val="0"/>
                        </a:spcAft>
                        <a:buClr>
                          <a:schemeClr val="lt1"/>
                        </a:buClr>
                        <a:buSzPts val="800"/>
                        <a:buChar char="●"/>
                      </a:pPr>
                      <a:r>
                        <a:rPr lang="en" sz="800" u="sng">
                          <a:solidFill>
                            <a:schemeClr val="lt1"/>
                          </a:solidFill>
                          <a:hlinkClick r:id="rId8">
                            <a:extLst>
                              <a:ext uri="{A12FA001-AC4F-418D-AE19-62706E023703}">
                                <ahyp:hlinkClr val="tx"/>
                              </a:ext>
                            </a:extLst>
                          </a:hlinkClick>
                        </a:rPr>
                        <a:t>Indian Cement Industry Analysis | IBEF</a:t>
                      </a:r>
                      <a:endParaRPr sz="800">
                        <a:solidFill>
                          <a:schemeClr val="lt1"/>
                        </a:solidFill>
                      </a:endParaRPr>
                    </a:p>
                  </a:txBody>
                  <a:tcPr marT="68575" marB="68575" marR="68575" marL="68575"/>
                </a:tc>
              </a:tr>
              <a:tr h="285750">
                <a:tc>
                  <a:txBody>
                    <a:bodyPr/>
                    <a:lstStyle/>
                    <a:p>
                      <a:pPr indent="0" lvl="0" marL="0" rtl="0" algn="l">
                        <a:lnSpc>
                          <a:spcPct val="90000"/>
                        </a:lnSpc>
                        <a:spcBef>
                          <a:spcPts val="0"/>
                        </a:spcBef>
                        <a:spcAft>
                          <a:spcPts val="0"/>
                        </a:spcAft>
                        <a:buNone/>
                      </a:pPr>
                      <a:r>
                        <a:rPr lang="en" sz="800" u="sng">
                          <a:solidFill>
                            <a:schemeClr val="hlink"/>
                          </a:solidFill>
                          <a:hlinkClick r:id="rId9"/>
                        </a:rPr>
                        <a:t>Top 10 Cement Companies in the World 2020 | Global Cement Industry (bizvibe.com)</a:t>
                      </a:r>
                      <a:endParaRPr sz="800"/>
                    </a:p>
                  </a:txBody>
                  <a:tcPr marT="68575" marB="68575" marR="68575" marL="68575"/>
                </a:tc>
                <a:tc>
                  <a:txBody>
                    <a:bodyPr/>
                    <a:lstStyle/>
                    <a:p>
                      <a:pPr indent="-279400" lvl="0" marL="457200" rtl="0" algn="l">
                        <a:spcBef>
                          <a:spcPts val="0"/>
                        </a:spcBef>
                        <a:spcAft>
                          <a:spcPts val="0"/>
                        </a:spcAft>
                        <a:buClr>
                          <a:schemeClr val="lt1"/>
                        </a:buClr>
                        <a:buSzPts val="800"/>
                        <a:buChar char="●"/>
                      </a:pPr>
                      <a:r>
                        <a:rPr lang="en" sz="800">
                          <a:solidFill>
                            <a:schemeClr val="lt1"/>
                          </a:solidFill>
                        </a:rPr>
                        <a:t>Top 10 Cement Industry worldwide</a:t>
                      </a:r>
                      <a:endParaRPr sz="800">
                        <a:solidFill>
                          <a:schemeClr val="lt1"/>
                        </a:solidFill>
                      </a:endParaRPr>
                    </a:p>
                  </a:txBody>
                  <a:tcPr marT="68575" marB="68575" marR="68575" marL="68575"/>
                </a:tc>
              </a:tr>
              <a:tr h="285750">
                <a:tc>
                  <a:txBody>
                    <a:bodyPr/>
                    <a:lstStyle/>
                    <a:p>
                      <a:pPr indent="0" lvl="0" marL="0" rtl="0" algn="l">
                        <a:lnSpc>
                          <a:spcPct val="90000"/>
                        </a:lnSpc>
                        <a:spcBef>
                          <a:spcPts val="0"/>
                        </a:spcBef>
                        <a:spcAft>
                          <a:spcPts val="0"/>
                        </a:spcAft>
                        <a:buNone/>
                      </a:pPr>
                      <a:r>
                        <a:rPr lang="en" sz="1000">
                          <a:solidFill>
                            <a:schemeClr val="lt1"/>
                          </a:solidFill>
                        </a:rPr>
                        <a:t>Global Energy Network Institute</a:t>
                      </a:r>
                      <a:endParaRPr sz="1000">
                        <a:solidFill>
                          <a:schemeClr val="lt1"/>
                        </a:solidFill>
                      </a:endParaRPr>
                    </a:p>
                  </a:txBody>
                  <a:tcPr marT="68575" marB="68575" marR="68575" marL="68575"/>
                </a:tc>
                <a:tc>
                  <a:txBody>
                    <a:bodyPr/>
                    <a:lstStyle/>
                    <a:p>
                      <a:pPr indent="-292100" lvl="0" marL="457200" rtl="0" algn="l">
                        <a:spcBef>
                          <a:spcPts val="0"/>
                        </a:spcBef>
                        <a:spcAft>
                          <a:spcPts val="0"/>
                        </a:spcAft>
                        <a:buClr>
                          <a:schemeClr val="lt1"/>
                        </a:buClr>
                        <a:buSzPts val="1000"/>
                        <a:buChar char="●"/>
                      </a:pPr>
                      <a:r>
                        <a:rPr lang="en" sz="1100" u="sng">
                          <a:solidFill>
                            <a:schemeClr val="lt1"/>
                          </a:solidFill>
                          <a:hlinkClick r:id="rId10">
                            <a:extLst>
                              <a:ext uri="{A12FA001-AC4F-418D-AE19-62706E023703}">
                                <ahyp:hlinkClr val="tx"/>
                              </a:ext>
                            </a:extLst>
                          </a:hlinkClick>
                        </a:rPr>
                        <a:t>National Energy Grid - Index - Global Energy Network Institute - GENI is the highest priority objective of the World Game (R. Buckminster Fuller).</a:t>
                      </a:r>
                      <a:endParaRPr sz="1000">
                        <a:solidFill>
                          <a:schemeClr val="lt1"/>
                        </a:solidFill>
                      </a:endParaRPr>
                    </a:p>
                  </a:txBody>
                  <a:tcPr marT="68575" marB="68575" marR="68575" marL="68575"/>
                </a:tc>
              </a:tr>
              <a:tr h="285750">
                <a:tc>
                  <a:txBody>
                    <a:bodyPr/>
                    <a:lstStyle/>
                    <a:p>
                      <a:pPr indent="0" lvl="0" marL="0" rtl="0" algn="l">
                        <a:lnSpc>
                          <a:spcPct val="90000"/>
                        </a:lnSpc>
                        <a:spcBef>
                          <a:spcPts val="0"/>
                        </a:spcBef>
                        <a:spcAft>
                          <a:spcPts val="0"/>
                        </a:spcAft>
                        <a:buNone/>
                      </a:pPr>
                      <a:r>
                        <a:t/>
                      </a:r>
                      <a:endParaRPr sz="1000">
                        <a:solidFill>
                          <a:schemeClr val="lt1"/>
                        </a:solidFill>
                      </a:endParaRPr>
                    </a:p>
                  </a:txBody>
                  <a:tcPr marT="68575" marB="68575" marR="68575" marL="68575"/>
                </a:tc>
                <a:tc>
                  <a:txBody>
                    <a:bodyPr/>
                    <a:lstStyle/>
                    <a:p>
                      <a:pPr indent="-298450" lvl="0" marL="457200" rtl="0" algn="l">
                        <a:spcBef>
                          <a:spcPts val="0"/>
                        </a:spcBef>
                        <a:spcAft>
                          <a:spcPts val="0"/>
                        </a:spcAft>
                        <a:buSzPts val="1100"/>
                        <a:buChar char="●"/>
                      </a:pPr>
                      <a:r>
                        <a:t/>
                      </a:r>
                      <a:endParaRPr sz="1100"/>
                    </a:p>
                  </a:txBody>
                  <a:tcPr marT="68575" marB="68575" marR="68575" marL="68575"/>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cxnSp>
        <p:nvCxnSpPr>
          <p:cNvPr id="455" name="Google Shape;455;p6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456" name="Google Shape;456;p67"/>
          <p:cNvSpPr txBox="1"/>
          <p:nvPr>
            <p:ph type="title"/>
          </p:nvPr>
        </p:nvSpPr>
        <p:spPr>
          <a:xfrm>
            <a:off x="1750902" y="2471725"/>
            <a:ext cx="2763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PROBLEM CHARACTERISATION</a:t>
            </a:r>
            <a:endParaRPr/>
          </a:p>
        </p:txBody>
      </p:sp>
      <p:sp>
        <p:nvSpPr>
          <p:cNvPr id="457" name="Google Shape;457;p6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Linking companies to location data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p:txBody>
      </p:sp>
      <p:sp>
        <p:nvSpPr>
          <p:cNvPr id="458" name="Google Shape;458;p67"/>
          <p:cNvSpPr txBox="1"/>
          <p:nvPr>
            <p:ph idx="2" type="title"/>
          </p:nvPr>
        </p:nvSpPr>
        <p:spPr>
          <a:xfrm>
            <a:off x="5178813" y="2427800"/>
            <a:ext cx="23901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COUNTRY &amp; INDUSTRY</a:t>
            </a:r>
            <a:endParaRPr/>
          </a:p>
        </p:txBody>
      </p:sp>
      <p:sp>
        <p:nvSpPr>
          <p:cNvPr id="459" name="Google Shape;459;p67"/>
          <p:cNvSpPr txBox="1"/>
          <p:nvPr>
            <p:ph idx="3" type="subTitle"/>
          </p:nvPr>
        </p:nvSpPr>
        <p:spPr>
          <a:xfrm>
            <a:off x="4816579" y="3148075"/>
            <a:ext cx="31146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Switzerland, </a:t>
            </a:r>
            <a:r>
              <a:rPr lang="en"/>
              <a:t>India, </a:t>
            </a:r>
            <a:r>
              <a:rPr lang="en"/>
              <a:t>Colombia</a:t>
            </a:r>
            <a:endParaRPr/>
          </a:p>
          <a:p>
            <a:pPr indent="0" lvl="0" marL="0" rtl="0" algn="ctr">
              <a:spcBef>
                <a:spcPts val="0"/>
              </a:spcBef>
              <a:spcAft>
                <a:spcPts val="0"/>
              </a:spcAft>
              <a:buNone/>
            </a:pPr>
            <a:r>
              <a:rPr lang="en"/>
              <a:t>&amp; </a:t>
            </a:r>
            <a:endParaRPr/>
          </a:p>
          <a:p>
            <a:pPr indent="0" lvl="0" marL="0" rtl="0" algn="ctr">
              <a:spcBef>
                <a:spcPts val="0"/>
              </a:spcBef>
              <a:spcAft>
                <a:spcPts val="0"/>
              </a:spcAft>
              <a:buNone/>
            </a:pPr>
            <a:r>
              <a:rPr lang="en"/>
              <a:t>Cement Industry: </a:t>
            </a:r>
            <a:endParaRPr/>
          </a:p>
          <a:p>
            <a:pPr indent="0" lvl="0" marL="0" rtl="0" algn="ctr">
              <a:spcBef>
                <a:spcPts val="0"/>
              </a:spcBef>
              <a:spcAft>
                <a:spcPts val="0"/>
              </a:spcAft>
              <a:buNone/>
            </a:pPr>
            <a:r>
              <a:rPr lang="en"/>
              <a:t>LaFarge Holcim</a:t>
            </a:r>
            <a:endParaRPr/>
          </a:p>
        </p:txBody>
      </p:sp>
      <p:cxnSp>
        <p:nvCxnSpPr>
          <p:cNvPr id="460" name="Google Shape;460;p67"/>
          <p:cNvCxnSpPr/>
          <p:nvPr/>
        </p:nvCxnSpPr>
        <p:spPr>
          <a:xfrm>
            <a:off x="2996488" y="3084098"/>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461" name="Google Shape;461;p67"/>
          <p:cNvCxnSpPr/>
          <p:nvPr/>
        </p:nvCxnSpPr>
        <p:spPr>
          <a:xfrm>
            <a:off x="6286063" y="3055798"/>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40"/>
          <p:cNvSpPr txBox="1"/>
          <p:nvPr>
            <p:ph type="title"/>
          </p:nvPr>
        </p:nvSpPr>
        <p:spPr>
          <a:xfrm>
            <a:off x="938500" y="445025"/>
            <a:ext cx="57159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CHARACTERISATION SPRINT 1</a:t>
            </a:r>
            <a:endParaRPr>
              <a:solidFill>
                <a:schemeClr val="accent1"/>
              </a:solidFill>
            </a:endParaRPr>
          </a:p>
        </p:txBody>
      </p:sp>
      <p:sp>
        <p:nvSpPr>
          <p:cNvPr id="186" name="Google Shape;186;p40"/>
          <p:cNvSpPr txBox="1"/>
          <p:nvPr>
            <p:ph idx="1" type="body"/>
          </p:nvPr>
        </p:nvSpPr>
        <p:spPr>
          <a:xfrm>
            <a:off x="938500" y="1464525"/>
            <a:ext cx="5244900" cy="2412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342900" lvl="0" marL="342900" rtl="0" algn="l">
              <a:spcBef>
                <a:spcPts val="800"/>
              </a:spcBef>
              <a:spcAft>
                <a:spcPts val="0"/>
              </a:spcAft>
              <a:buClr>
                <a:schemeClr val="lt1"/>
              </a:buClr>
              <a:buSzPts val="1800"/>
              <a:buFont typeface="Arial"/>
              <a:buAutoNum type="arabicPeriod"/>
            </a:pPr>
            <a:r>
              <a:rPr lang="en" sz="1800">
                <a:highlight>
                  <a:schemeClr val="dk1"/>
                </a:highlight>
                <a:latin typeface="IBM Plex Sans"/>
                <a:ea typeface="IBM Plex Sans"/>
                <a:cs typeface="IBM Plex Sans"/>
                <a:sym typeface="IBM Plex Sans"/>
              </a:rPr>
              <a:t>Defining features in which a company and its locations (e.g. factories, warehouses, sales points) can be interlinked.</a:t>
            </a:r>
            <a:endParaRPr sz="1800">
              <a:highlight>
                <a:schemeClr val="dk1"/>
              </a:highlight>
              <a:latin typeface="IBM Plex Sans"/>
              <a:ea typeface="IBM Plex Sans"/>
              <a:cs typeface="IBM Plex Sans"/>
              <a:sym typeface="IBM Plex Sans"/>
            </a:endParaRPr>
          </a:p>
          <a:p>
            <a:pPr indent="-342900" lvl="0" marL="342900" rtl="0" algn="l">
              <a:spcBef>
                <a:spcPts val="800"/>
              </a:spcBef>
              <a:spcAft>
                <a:spcPts val="0"/>
              </a:spcAft>
              <a:buClr>
                <a:schemeClr val="lt1"/>
              </a:buClr>
              <a:buSzPts val="1800"/>
              <a:buFont typeface="Arial"/>
              <a:buAutoNum type="arabicPeriod"/>
            </a:pPr>
            <a:r>
              <a:rPr lang="en" sz="1800">
                <a:highlight>
                  <a:schemeClr val="dk1"/>
                </a:highlight>
                <a:latin typeface="IBM Plex Sans"/>
                <a:ea typeface="IBM Plex Sans"/>
                <a:cs typeface="IBM Plex Sans"/>
                <a:sym typeface="IBM Plex Sans"/>
              </a:rPr>
              <a:t>Identifying free or paid source of information, where data supports applying an ontology to the actual companies and buildings.</a:t>
            </a:r>
            <a:endParaRPr sz="1800">
              <a:highlight>
                <a:schemeClr val="dk1"/>
              </a:highlight>
              <a:latin typeface="IBM Plex Sans"/>
              <a:ea typeface="IBM Plex Sans"/>
              <a:cs typeface="IBM Plex Sans"/>
              <a:sym typeface="IBM Plex Sans"/>
            </a:endParaRPr>
          </a:p>
          <a:p>
            <a:pPr indent="-342900" lvl="0" marL="342900" rtl="0" algn="l">
              <a:spcBef>
                <a:spcPts val="800"/>
              </a:spcBef>
              <a:spcAft>
                <a:spcPts val="0"/>
              </a:spcAft>
              <a:buClr>
                <a:schemeClr val="lt1"/>
              </a:buClr>
              <a:buSzPts val="1800"/>
              <a:buFont typeface="Arial"/>
              <a:buAutoNum type="arabicPeriod"/>
            </a:pPr>
            <a:r>
              <a:rPr lang="en" sz="1800">
                <a:highlight>
                  <a:schemeClr val="dk1"/>
                </a:highlight>
                <a:latin typeface="IBM Plex Sans"/>
                <a:ea typeface="IBM Plex Sans"/>
                <a:cs typeface="IBM Plex Sans"/>
                <a:sym typeface="IBM Plex Sans"/>
              </a:rPr>
              <a:t>Select methodologies for the implementation 	</a:t>
            </a:r>
            <a:endParaRPr sz="1800">
              <a:highlight>
                <a:schemeClr val="dk1"/>
              </a:highlight>
              <a:latin typeface="IBM Plex Sans"/>
              <a:ea typeface="IBM Plex Sans"/>
              <a:cs typeface="IBM Plex Sans"/>
              <a:sym typeface="IBM Plex Sans"/>
            </a:endParaRPr>
          </a:p>
          <a:p>
            <a:pPr indent="0" lvl="0" marL="0" rtl="0" algn="l">
              <a:spcBef>
                <a:spcPts val="800"/>
              </a:spcBef>
              <a:spcAft>
                <a:spcPts val="0"/>
              </a:spcAft>
              <a:buNone/>
            </a:pPr>
            <a:r>
              <a:t/>
            </a:r>
            <a:endParaRPr sz="1800">
              <a:highlight>
                <a:schemeClr val="dk1"/>
              </a:highlight>
              <a:latin typeface="IBM Plex Sans"/>
              <a:ea typeface="IBM Plex Sans"/>
              <a:cs typeface="IBM Plex Sans"/>
              <a:sym typeface="IBM Plex Sans"/>
            </a:endParaRPr>
          </a:p>
          <a:p>
            <a:pPr indent="0" lvl="0" marL="0" rtl="0" algn="l">
              <a:spcBef>
                <a:spcPts val="0"/>
              </a:spcBef>
              <a:spcAft>
                <a:spcPts val="1600"/>
              </a:spcAft>
              <a:buNone/>
            </a:pPr>
            <a:r>
              <a:t/>
            </a:r>
            <a:endParaRPr/>
          </a:p>
        </p:txBody>
      </p:sp>
      <p:cxnSp>
        <p:nvCxnSpPr>
          <p:cNvPr id="187" name="Google Shape;187;p4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41"/>
          <p:cNvSpPr txBox="1"/>
          <p:nvPr>
            <p:ph type="title"/>
          </p:nvPr>
        </p:nvSpPr>
        <p:spPr>
          <a:xfrm>
            <a:off x="938500" y="445025"/>
            <a:ext cx="7118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a:t>
            </a:r>
            <a:r>
              <a:rPr lang="en"/>
              <a:t> to explain main factors for a company related to a location</a:t>
            </a:r>
            <a:endParaRPr/>
          </a:p>
        </p:txBody>
      </p:sp>
      <p:sp>
        <p:nvSpPr>
          <p:cNvPr id="193" name="Google Shape;193;p41"/>
          <p:cNvSpPr txBox="1"/>
          <p:nvPr/>
        </p:nvSpPr>
        <p:spPr>
          <a:xfrm>
            <a:off x="1456650" y="1868525"/>
            <a:ext cx="575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SUSANN at picture</a:t>
            </a:r>
            <a:endParaRPr>
              <a:latin typeface="Montserrat"/>
              <a:ea typeface="Montserrat"/>
              <a:cs typeface="Montserrat"/>
              <a:sym typeface="Montserrat"/>
            </a:endParaRPr>
          </a:p>
        </p:txBody>
      </p:sp>
      <p:sp>
        <p:nvSpPr>
          <p:cNvPr id="194" name="Google Shape;194;p41"/>
          <p:cNvSpPr txBox="1"/>
          <p:nvPr/>
        </p:nvSpPr>
        <p:spPr>
          <a:xfrm>
            <a:off x="5766350" y="1697775"/>
            <a:ext cx="3335100" cy="205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lt1"/>
                </a:solidFill>
              </a:rPr>
              <a:t>Main factors of a company</a:t>
            </a:r>
            <a:endParaRPr sz="1800">
              <a:solidFill>
                <a:schemeClr val="lt1"/>
              </a:solidFill>
            </a:endParaRPr>
          </a:p>
          <a:p>
            <a:pPr indent="-342900" lvl="0" marL="457200" rtl="0" algn="l">
              <a:lnSpc>
                <a:spcPct val="115000"/>
              </a:lnSpc>
              <a:spcBef>
                <a:spcPts val="0"/>
              </a:spcBef>
              <a:spcAft>
                <a:spcPts val="0"/>
              </a:spcAft>
              <a:buClr>
                <a:schemeClr val="lt1"/>
              </a:buClr>
              <a:buSzPts val="1800"/>
              <a:buChar char="●"/>
            </a:pPr>
            <a:r>
              <a:rPr lang="en" sz="1800">
                <a:solidFill>
                  <a:schemeClr val="lt1"/>
                </a:solidFill>
              </a:rPr>
              <a:t>Supply Chain</a:t>
            </a:r>
            <a:endParaRPr sz="1800">
              <a:solidFill>
                <a:schemeClr val="lt1"/>
              </a:solidFill>
            </a:endParaRPr>
          </a:p>
          <a:p>
            <a:pPr indent="-342900" lvl="0" marL="457200" rtl="0" algn="l">
              <a:lnSpc>
                <a:spcPct val="115000"/>
              </a:lnSpc>
              <a:spcBef>
                <a:spcPts val="0"/>
              </a:spcBef>
              <a:spcAft>
                <a:spcPts val="0"/>
              </a:spcAft>
              <a:buClr>
                <a:schemeClr val="lt1"/>
              </a:buClr>
              <a:buSzPts val="1800"/>
              <a:buChar char="●"/>
            </a:pPr>
            <a:r>
              <a:rPr lang="en" sz="1800">
                <a:solidFill>
                  <a:schemeClr val="lt1"/>
                </a:solidFill>
              </a:rPr>
              <a:t>Factors for production</a:t>
            </a:r>
            <a:endParaRPr sz="1800">
              <a:solidFill>
                <a:schemeClr val="lt1"/>
              </a:solidFill>
            </a:endParaRPr>
          </a:p>
          <a:p>
            <a:pPr indent="-342900" lvl="0" marL="457200" rtl="0" algn="l">
              <a:lnSpc>
                <a:spcPct val="115000"/>
              </a:lnSpc>
              <a:spcBef>
                <a:spcPts val="0"/>
              </a:spcBef>
              <a:spcAft>
                <a:spcPts val="0"/>
              </a:spcAft>
              <a:buClr>
                <a:schemeClr val="lt1"/>
              </a:buClr>
              <a:buSzPts val="1800"/>
              <a:buChar char="●"/>
            </a:pPr>
            <a:r>
              <a:rPr lang="en" sz="1800">
                <a:solidFill>
                  <a:schemeClr val="lt1"/>
                </a:solidFill>
              </a:rPr>
              <a:t>Geo-Location Specifics</a:t>
            </a:r>
            <a:endParaRPr sz="1800">
              <a:solidFill>
                <a:schemeClr val="lt1"/>
              </a:solidFill>
            </a:endParaRPr>
          </a:p>
          <a:p>
            <a:pPr indent="0" lvl="0" marL="0" rtl="0" algn="l">
              <a:lnSpc>
                <a:spcPct val="115000"/>
              </a:lnSpc>
              <a:spcBef>
                <a:spcPts val="0"/>
              </a:spcBef>
              <a:spcAft>
                <a:spcPts val="0"/>
              </a:spcAft>
              <a:buNone/>
            </a:pPr>
            <a:r>
              <a:t/>
            </a:r>
            <a:endParaRPr sz="1800">
              <a:solidFill>
                <a:schemeClr val="lt1"/>
              </a:solidFill>
            </a:endParaRPr>
          </a:p>
          <a:p>
            <a:pPr indent="0" lvl="0" marL="0" rtl="0" algn="l">
              <a:lnSpc>
                <a:spcPct val="115000"/>
              </a:lnSpc>
              <a:spcBef>
                <a:spcPts val="0"/>
              </a:spcBef>
              <a:spcAft>
                <a:spcPts val="0"/>
              </a:spcAft>
              <a:buNone/>
            </a:pPr>
            <a:r>
              <a:t/>
            </a:r>
            <a:endParaRPr sz="1800">
              <a:solidFill>
                <a:schemeClr val="lt1"/>
              </a:solidFill>
            </a:endParaRPr>
          </a:p>
        </p:txBody>
      </p:sp>
      <p:sp>
        <p:nvSpPr>
          <p:cNvPr id="195" name="Google Shape;195;p41"/>
          <p:cNvSpPr txBox="1"/>
          <p:nvPr/>
        </p:nvSpPr>
        <p:spPr>
          <a:xfrm>
            <a:off x="5716100" y="4540750"/>
            <a:ext cx="3385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Montserrat"/>
                <a:ea typeface="Montserrat"/>
                <a:cs typeface="Montserrat"/>
                <a:sym typeface="Montserrat"/>
              </a:rPr>
              <a:t>Model is self made based on PESTEL, Porter 5, Fourastie and St. Gallen Mgmt Modell</a:t>
            </a:r>
            <a:endParaRPr sz="1100">
              <a:solidFill>
                <a:schemeClr val="lt1"/>
              </a:solidFill>
              <a:latin typeface="Montserrat"/>
              <a:ea typeface="Montserrat"/>
              <a:cs typeface="Montserrat"/>
              <a:sym typeface="Montserrat"/>
            </a:endParaRPr>
          </a:p>
        </p:txBody>
      </p:sp>
      <p:pic>
        <p:nvPicPr>
          <p:cNvPr id="196" name="Google Shape;196;p41"/>
          <p:cNvPicPr preferRelativeResize="0"/>
          <p:nvPr/>
        </p:nvPicPr>
        <p:blipFill>
          <a:blip r:embed="rId3">
            <a:alphaModFix/>
          </a:blip>
          <a:stretch>
            <a:fillRect/>
          </a:stretch>
        </p:blipFill>
        <p:spPr>
          <a:xfrm>
            <a:off x="162450" y="1440302"/>
            <a:ext cx="5422075" cy="29999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42"/>
          <p:cNvSpPr txBox="1"/>
          <p:nvPr>
            <p:ph type="title"/>
          </p:nvPr>
        </p:nvSpPr>
        <p:spPr>
          <a:xfrm>
            <a:off x="938500" y="445025"/>
            <a:ext cx="74598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of clustering according to factors </a:t>
            </a:r>
            <a:endParaRPr>
              <a:solidFill>
                <a:schemeClr val="accent1"/>
              </a:solidFill>
            </a:endParaRPr>
          </a:p>
        </p:txBody>
      </p:sp>
      <p:cxnSp>
        <p:nvCxnSpPr>
          <p:cNvPr id="202" name="Google Shape;202;p42"/>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graphicFrame>
        <p:nvGraphicFramePr>
          <p:cNvPr id="203" name="Google Shape;203;p42"/>
          <p:cNvGraphicFramePr/>
          <p:nvPr/>
        </p:nvGraphicFramePr>
        <p:xfrm>
          <a:off x="205150" y="947935"/>
          <a:ext cx="3000000" cy="3000000"/>
        </p:xfrm>
        <a:graphic>
          <a:graphicData uri="http://schemas.openxmlformats.org/drawingml/2006/table">
            <a:tbl>
              <a:tblPr>
                <a:noFill/>
                <a:tableStyleId>{F69D7CCC-EAC8-4AEB-B68C-BA15C81B05B1}</a:tableStyleId>
              </a:tblPr>
              <a:tblGrid>
                <a:gridCol w="1429900"/>
                <a:gridCol w="1805575"/>
                <a:gridCol w="2363675"/>
                <a:gridCol w="1428325"/>
              </a:tblGrid>
              <a:tr h="385675">
                <a:tc>
                  <a:txBody>
                    <a:bodyPr/>
                    <a:lstStyle/>
                    <a:p>
                      <a:pPr indent="0" lvl="0" marL="0" rtl="0" algn="ctr">
                        <a:spcBef>
                          <a:spcPts val="0"/>
                        </a:spcBef>
                        <a:spcAft>
                          <a:spcPts val="1600"/>
                        </a:spcAft>
                        <a:buNone/>
                      </a:pPr>
                      <a:r>
                        <a:rPr b="1" lang="en" sz="1200">
                          <a:solidFill>
                            <a:schemeClr val="lt1"/>
                          </a:solidFill>
                          <a:latin typeface="Montserrat"/>
                          <a:ea typeface="Montserrat"/>
                          <a:cs typeface="Montserrat"/>
                          <a:sym typeface="Montserrat"/>
                        </a:rPr>
                        <a:t>Cluster</a:t>
                      </a:r>
                      <a:endParaRPr b="1" sz="1200">
                        <a:solidFill>
                          <a:schemeClr val="lt1"/>
                        </a:solidFill>
                      </a:endParaRPr>
                    </a:p>
                  </a:txBody>
                  <a:tcPr marT="91425" marB="91425" marR="91425" marL="91425"/>
                </a:tc>
                <a:tc>
                  <a:txBody>
                    <a:bodyPr/>
                    <a:lstStyle/>
                    <a:p>
                      <a:pPr indent="0" lvl="0" marL="0" rtl="0" algn="ctr">
                        <a:spcBef>
                          <a:spcPts val="0"/>
                        </a:spcBef>
                        <a:spcAft>
                          <a:spcPts val="0"/>
                        </a:spcAft>
                        <a:buNone/>
                      </a:pPr>
                      <a:r>
                        <a:rPr b="1" lang="en" sz="1200">
                          <a:solidFill>
                            <a:schemeClr val="lt1"/>
                          </a:solidFill>
                        </a:rPr>
                        <a:t>Need</a:t>
                      </a:r>
                      <a:endParaRPr b="1" sz="1200">
                        <a:solidFill>
                          <a:schemeClr val="lt1"/>
                        </a:solidFill>
                      </a:endParaRPr>
                    </a:p>
                  </a:txBody>
                  <a:tcPr marT="91425" marB="91425" marR="91425" marL="91425"/>
                </a:tc>
                <a:tc>
                  <a:txBody>
                    <a:bodyPr/>
                    <a:lstStyle/>
                    <a:p>
                      <a:pPr indent="0" lvl="0" marL="0" rtl="0" algn="ctr">
                        <a:spcBef>
                          <a:spcPts val="0"/>
                        </a:spcBef>
                        <a:spcAft>
                          <a:spcPts val="0"/>
                        </a:spcAft>
                        <a:buNone/>
                      </a:pPr>
                      <a:r>
                        <a:rPr b="1" lang="en" sz="1200">
                          <a:solidFill>
                            <a:schemeClr val="lt1"/>
                          </a:solidFill>
                        </a:rPr>
                        <a:t>Explanation</a:t>
                      </a:r>
                      <a:endParaRPr b="1" sz="1200">
                        <a:solidFill>
                          <a:schemeClr val="lt1"/>
                        </a:solidFill>
                      </a:endParaRPr>
                    </a:p>
                  </a:txBody>
                  <a:tcPr marT="91425" marB="91425" marR="91425" marL="91425"/>
                </a:tc>
                <a:tc>
                  <a:txBody>
                    <a:bodyPr/>
                    <a:lstStyle/>
                    <a:p>
                      <a:pPr indent="0" lvl="0" marL="0" rtl="0" algn="ctr">
                        <a:spcBef>
                          <a:spcPts val="0"/>
                        </a:spcBef>
                        <a:spcAft>
                          <a:spcPts val="0"/>
                        </a:spcAft>
                        <a:buNone/>
                      </a:pPr>
                      <a:r>
                        <a:rPr b="1" lang="en" sz="1200">
                          <a:solidFill>
                            <a:schemeClr val="lt1"/>
                          </a:solidFill>
                        </a:rPr>
                        <a:t>Data Source</a:t>
                      </a:r>
                      <a:endParaRPr b="1" sz="1200">
                        <a:solidFill>
                          <a:schemeClr val="lt1"/>
                        </a:solidFill>
                      </a:endParaRPr>
                    </a:p>
                  </a:txBody>
                  <a:tcPr marT="91425" marB="91425" marR="91425" marL="91425"/>
                </a:tc>
              </a:tr>
              <a:tr h="839250">
                <a:tc>
                  <a:txBody>
                    <a:bodyPr/>
                    <a:lstStyle/>
                    <a:p>
                      <a:pPr indent="0" lvl="0" marL="0" rtl="0" algn="l">
                        <a:spcBef>
                          <a:spcPts val="0"/>
                        </a:spcBef>
                        <a:spcAft>
                          <a:spcPts val="0"/>
                        </a:spcAft>
                        <a:buNone/>
                      </a:pPr>
                      <a:r>
                        <a:rPr lang="en" sz="900">
                          <a:solidFill>
                            <a:schemeClr val="lt1"/>
                          </a:solidFill>
                          <a:latin typeface="Montserrat"/>
                          <a:ea typeface="Montserrat"/>
                          <a:cs typeface="Montserrat"/>
                          <a:sym typeface="Montserrat"/>
                        </a:rPr>
                        <a:t>Factor of Production</a:t>
                      </a:r>
                      <a:endParaRPr sz="900">
                        <a:solidFill>
                          <a:schemeClr val="lt1"/>
                        </a:solidFill>
                        <a:latin typeface="Montserrat"/>
                        <a:ea typeface="Montserrat"/>
                        <a:cs typeface="Montserrat"/>
                        <a:sym typeface="Montserrat"/>
                      </a:endParaRPr>
                    </a:p>
                    <a:p>
                      <a:pPr indent="0" lvl="0" marL="0" rtl="0" algn="l">
                        <a:spcBef>
                          <a:spcPts val="1600"/>
                        </a:spcBef>
                        <a:spcAft>
                          <a:spcPts val="1600"/>
                        </a:spcAft>
                        <a:buNone/>
                      </a:pPr>
                      <a:r>
                        <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Work force</a:t>
                      </a:r>
                      <a:endParaRPr sz="900">
                        <a:solidFill>
                          <a:schemeClr val="lt1"/>
                        </a:solidFill>
                      </a:endParaRPr>
                    </a:p>
                    <a:p>
                      <a:pPr indent="0" lvl="0" marL="0" rtl="0" algn="l">
                        <a:spcBef>
                          <a:spcPts val="0"/>
                        </a:spcBef>
                        <a:spcAft>
                          <a:spcPts val="0"/>
                        </a:spcAft>
                        <a:buNone/>
                      </a:pPr>
                      <a:r>
                        <a:t/>
                      </a:r>
                      <a:endParaRPr sz="900">
                        <a:solidFill>
                          <a:schemeClr val="lt1"/>
                        </a:solidFill>
                      </a:endParaRPr>
                    </a:p>
                    <a:p>
                      <a:pPr indent="0" lvl="0" marL="0" rtl="0" algn="l">
                        <a:spcBef>
                          <a:spcPts val="0"/>
                        </a:spcBef>
                        <a:spcAft>
                          <a:spcPts val="0"/>
                        </a:spcAft>
                        <a:buNone/>
                      </a:pPr>
                      <a:r>
                        <a:t/>
                      </a:r>
                      <a:endParaRPr sz="900">
                        <a:solidFill>
                          <a:schemeClr val="lt1"/>
                        </a:solidFill>
                      </a:endParaRPr>
                    </a:p>
                    <a:p>
                      <a:pPr indent="0" lvl="0" marL="0" rtl="0" algn="l">
                        <a:spcBef>
                          <a:spcPts val="0"/>
                        </a:spcBef>
                        <a:spcAft>
                          <a:spcPts val="0"/>
                        </a:spcAft>
                        <a:buNone/>
                      </a:pPr>
                      <a:r>
                        <a:rPr lang="en" sz="900">
                          <a:solidFill>
                            <a:schemeClr val="lt1"/>
                          </a:solidFill>
                        </a:rPr>
                        <a:t>Power supply</a:t>
                      </a:r>
                      <a:endParaRPr sz="900">
                        <a:solidFill>
                          <a:schemeClr val="lt1"/>
                        </a:solidFill>
                      </a:endParaRPr>
                    </a:p>
                    <a:p>
                      <a:pPr indent="0" lvl="0" marL="0" rtl="0" algn="l">
                        <a:spcBef>
                          <a:spcPts val="0"/>
                        </a:spcBef>
                        <a:spcAft>
                          <a:spcPts val="0"/>
                        </a:spcAft>
                        <a:buNone/>
                      </a:pPr>
                      <a:r>
                        <a:rPr lang="en" sz="900">
                          <a:solidFill>
                            <a:schemeClr val="lt1"/>
                          </a:solidFill>
                        </a:rPr>
                        <a:t>Water access</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Educational level</a:t>
                      </a:r>
                      <a:endParaRPr sz="900">
                        <a:solidFill>
                          <a:schemeClr val="lt1"/>
                        </a:solidFill>
                      </a:endParaRPr>
                    </a:p>
                    <a:p>
                      <a:pPr indent="0" lvl="0" marL="0" rtl="0" algn="l">
                        <a:spcBef>
                          <a:spcPts val="0"/>
                        </a:spcBef>
                        <a:spcAft>
                          <a:spcPts val="0"/>
                        </a:spcAft>
                        <a:buNone/>
                      </a:pPr>
                      <a:r>
                        <a:rPr lang="en" sz="900">
                          <a:solidFill>
                            <a:schemeClr val="lt1"/>
                          </a:solidFill>
                        </a:rPr>
                        <a:t>Age of population</a:t>
                      </a:r>
                      <a:endParaRPr sz="900">
                        <a:solidFill>
                          <a:schemeClr val="lt1"/>
                        </a:solidFill>
                      </a:endParaRPr>
                    </a:p>
                    <a:p>
                      <a:pPr indent="0" lvl="0" marL="0" rtl="0" algn="l">
                        <a:spcBef>
                          <a:spcPts val="0"/>
                        </a:spcBef>
                        <a:spcAft>
                          <a:spcPts val="0"/>
                        </a:spcAft>
                        <a:buNone/>
                      </a:pPr>
                      <a:r>
                        <a:t/>
                      </a:r>
                      <a:endParaRPr sz="900">
                        <a:solidFill>
                          <a:schemeClr val="lt1"/>
                        </a:solidFill>
                      </a:endParaRPr>
                    </a:p>
                    <a:p>
                      <a:pPr indent="0" lvl="0" marL="0" rtl="0" algn="l">
                        <a:spcBef>
                          <a:spcPts val="0"/>
                        </a:spcBef>
                        <a:spcAft>
                          <a:spcPts val="0"/>
                        </a:spcAft>
                        <a:buNone/>
                      </a:pPr>
                      <a:r>
                        <a:rPr lang="en" sz="900">
                          <a:solidFill>
                            <a:schemeClr val="lt1"/>
                          </a:solidFill>
                        </a:rPr>
                        <a:t>Reliability</a:t>
                      </a:r>
                      <a:r>
                        <a:rPr lang="en" sz="900">
                          <a:solidFill>
                            <a:schemeClr val="lt1"/>
                          </a:solidFill>
                        </a:rPr>
                        <a:t> of Power brid</a:t>
                      </a:r>
                      <a:endParaRPr sz="900">
                        <a:solidFill>
                          <a:schemeClr val="lt1"/>
                        </a:solidFill>
                      </a:endParaRPr>
                    </a:p>
                    <a:p>
                      <a:pPr indent="0" lvl="0" marL="0" rtl="0" algn="l">
                        <a:spcBef>
                          <a:spcPts val="0"/>
                        </a:spcBef>
                        <a:spcAft>
                          <a:spcPts val="0"/>
                        </a:spcAft>
                        <a:buNone/>
                      </a:pPr>
                      <a:r>
                        <a:rPr lang="en" sz="900">
                          <a:solidFill>
                            <a:schemeClr val="lt1"/>
                          </a:solidFill>
                        </a:rPr>
                        <a:t>Access to water</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CIA factbook</a:t>
                      </a:r>
                      <a:endParaRPr sz="900">
                        <a:solidFill>
                          <a:schemeClr val="lt1"/>
                        </a:solidFill>
                      </a:endParaRPr>
                    </a:p>
                    <a:p>
                      <a:pPr indent="0" lvl="0" marL="0" rtl="0" algn="l">
                        <a:spcBef>
                          <a:spcPts val="0"/>
                        </a:spcBef>
                        <a:spcAft>
                          <a:spcPts val="0"/>
                        </a:spcAft>
                        <a:buNone/>
                      </a:pPr>
                      <a:r>
                        <a:t/>
                      </a:r>
                      <a:endParaRPr sz="900">
                        <a:solidFill>
                          <a:schemeClr val="lt1"/>
                        </a:solidFill>
                      </a:endParaRPr>
                    </a:p>
                    <a:p>
                      <a:pPr indent="0" lvl="0" marL="0" rtl="0" algn="l">
                        <a:spcBef>
                          <a:spcPts val="0"/>
                        </a:spcBef>
                        <a:spcAft>
                          <a:spcPts val="0"/>
                        </a:spcAft>
                        <a:buNone/>
                      </a:pPr>
                      <a:r>
                        <a:t/>
                      </a:r>
                      <a:endParaRPr sz="900">
                        <a:solidFill>
                          <a:schemeClr val="lt1"/>
                        </a:solidFill>
                      </a:endParaRPr>
                    </a:p>
                    <a:p>
                      <a:pPr indent="0" lvl="0" marL="0" rtl="0" algn="l">
                        <a:spcBef>
                          <a:spcPts val="0"/>
                        </a:spcBef>
                        <a:spcAft>
                          <a:spcPts val="1600"/>
                        </a:spcAft>
                        <a:buNone/>
                      </a:pPr>
                      <a:r>
                        <a:rPr lang="en" sz="900">
                          <a:solidFill>
                            <a:schemeClr val="lt1"/>
                          </a:solidFill>
                          <a:latin typeface="Montserrat"/>
                          <a:ea typeface="Montserrat"/>
                          <a:cs typeface="Montserrat"/>
                          <a:sym typeface="Montserrat"/>
                        </a:rPr>
                        <a:t>Global Energy Network Institute</a:t>
                      </a:r>
                      <a:endParaRPr sz="900">
                        <a:solidFill>
                          <a:schemeClr val="lt1"/>
                        </a:solidFill>
                        <a:latin typeface="Montserrat"/>
                        <a:ea typeface="Montserrat"/>
                        <a:cs typeface="Montserrat"/>
                        <a:sym typeface="Montserrat"/>
                      </a:endParaRPr>
                    </a:p>
                  </a:txBody>
                  <a:tcPr marT="91425" marB="91425" marR="91425" marL="91425"/>
                </a:tc>
              </a:tr>
              <a:tr h="584800">
                <a:tc>
                  <a:txBody>
                    <a:bodyPr/>
                    <a:lstStyle/>
                    <a:p>
                      <a:pPr indent="0" lvl="0" marL="0" rtl="0" algn="l">
                        <a:spcBef>
                          <a:spcPts val="0"/>
                        </a:spcBef>
                        <a:spcAft>
                          <a:spcPts val="1600"/>
                        </a:spcAft>
                        <a:buNone/>
                      </a:pPr>
                      <a:r>
                        <a:rPr lang="en" sz="900">
                          <a:solidFill>
                            <a:schemeClr val="lt1"/>
                          </a:solidFill>
                          <a:latin typeface="Montserrat"/>
                          <a:ea typeface="Montserrat"/>
                          <a:cs typeface="Montserrat"/>
                          <a:sym typeface="Montserrat"/>
                        </a:rPr>
                        <a:t>Supply Chain</a:t>
                      </a:r>
                      <a:endParaRPr sz="900">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Access to transportation</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Roads, Railway, Seaport, Airports</a:t>
                      </a:r>
                      <a:endParaRPr sz="900">
                        <a:solidFill>
                          <a:schemeClr val="lt1"/>
                        </a:solidFill>
                      </a:endParaRPr>
                    </a:p>
                  </a:txBody>
                  <a:tcPr marT="91425" marB="91425" marR="91425" marL="91425"/>
                </a:tc>
                <a:tc>
                  <a:txBody>
                    <a:bodyPr/>
                    <a:lstStyle/>
                    <a:p>
                      <a:pPr indent="0" lvl="0" marL="0" rtl="0" algn="l">
                        <a:spcBef>
                          <a:spcPts val="0"/>
                        </a:spcBef>
                        <a:spcAft>
                          <a:spcPts val="1600"/>
                        </a:spcAft>
                        <a:buNone/>
                      </a:pPr>
                      <a:r>
                        <a:rPr lang="en" sz="900">
                          <a:solidFill>
                            <a:schemeClr val="lt1"/>
                          </a:solidFill>
                          <a:latin typeface="Montserrat"/>
                          <a:ea typeface="Montserrat"/>
                          <a:cs typeface="Montserrat"/>
                          <a:sym typeface="Montserrat"/>
                        </a:rPr>
                        <a:t>Google Maps</a:t>
                      </a:r>
                      <a:r>
                        <a:rPr lang="en" sz="900">
                          <a:solidFill>
                            <a:schemeClr val="lt1"/>
                          </a:solidFill>
                          <a:latin typeface="Montserrat"/>
                          <a:ea typeface="Montserrat"/>
                          <a:cs typeface="Montserrat"/>
                          <a:sym typeface="Montserrat"/>
                        </a:rPr>
                        <a:t>, </a:t>
                      </a:r>
                      <a:r>
                        <a:rPr lang="en" sz="900">
                          <a:solidFill>
                            <a:schemeClr val="lt1"/>
                          </a:solidFill>
                          <a:latin typeface="Montserrat"/>
                          <a:ea typeface="Montserrat"/>
                          <a:cs typeface="Montserrat"/>
                          <a:sym typeface="Montserrat"/>
                        </a:rPr>
                        <a:t>Satellite</a:t>
                      </a:r>
                      <a:r>
                        <a:rPr lang="en" sz="900">
                          <a:solidFill>
                            <a:schemeClr val="lt1"/>
                          </a:solidFill>
                          <a:latin typeface="Montserrat"/>
                          <a:ea typeface="Montserrat"/>
                          <a:cs typeface="Montserrat"/>
                          <a:sym typeface="Montserrat"/>
                        </a:rPr>
                        <a:t> images, Data of shipping companies</a:t>
                      </a:r>
                      <a:endParaRPr sz="900">
                        <a:solidFill>
                          <a:schemeClr val="lt1"/>
                        </a:solidFill>
                      </a:endParaRPr>
                    </a:p>
                  </a:txBody>
                  <a:tcPr marT="91425" marB="91425" marR="91425" marL="91425"/>
                </a:tc>
              </a:tr>
              <a:tr h="752850">
                <a:tc>
                  <a:txBody>
                    <a:bodyPr/>
                    <a:lstStyle/>
                    <a:p>
                      <a:pPr indent="0" lvl="0" marL="0" rtl="0" algn="l">
                        <a:spcBef>
                          <a:spcPts val="0"/>
                        </a:spcBef>
                        <a:spcAft>
                          <a:spcPts val="0"/>
                        </a:spcAft>
                        <a:buNone/>
                      </a:pPr>
                      <a:r>
                        <a:rPr lang="en" sz="900">
                          <a:solidFill>
                            <a:schemeClr val="lt1"/>
                          </a:solidFill>
                          <a:latin typeface="Montserrat"/>
                          <a:ea typeface="Montserrat"/>
                          <a:cs typeface="Montserrat"/>
                          <a:sym typeface="Montserrat"/>
                        </a:rPr>
                        <a:t>Political</a:t>
                      </a:r>
                      <a:r>
                        <a:rPr lang="en" sz="900">
                          <a:solidFill>
                            <a:schemeClr val="lt1"/>
                          </a:solidFill>
                          <a:latin typeface="Montserrat"/>
                          <a:ea typeface="Montserrat"/>
                          <a:cs typeface="Montserrat"/>
                          <a:sym typeface="Montserrat"/>
                        </a:rPr>
                        <a:t> / Regulation</a:t>
                      </a:r>
                      <a:endParaRPr sz="900">
                        <a:solidFill>
                          <a:schemeClr val="lt1"/>
                        </a:solidFill>
                        <a:latin typeface="Montserrat"/>
                        <a:ea typeface="Montserrat"/>
                        <a:cs typeface="Montserrat"/>
                        <a:sym typeface="Montserrat"/>
                      </a:endParaRPr>
                    </a:p>
                    <a:p>
                      <a:pPr indent="0" lvl="0" marL="0" rtl="0" algn="l">
                        <a:spcBef>
                          <a:spcPts val="1600"/>
                        </a:spcBef>
                        <a:spcAft>
                          <a:spcPts val="1600"/>
                        </a:spcAft>
                        <a:buNone/>
                      </a:pPr>
                      <a:r>
                        <a:t/>
                      </a:r>
                      <a:endParaRPr sz="900">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Political set up and local regulations</a:t>
                      </a:r>
                      <a:endParaRPr sz="900">
                        <a:solidFill>
                          <a:schemeClr val="lt1"/>
                        </a:solidFill>
                      </a:endParaRPr>
                    </a:p>
                  </a:txBody>
                  <a:tcPr marT="91425" marB="91425" marR="91425" marL="91425"/>
                </a:tc>
                <a:tc>
                  <a:txBody>
                    <a:bodyPr/>
                    <a:lstStyle/>
                    <a:p>
                      <a:pPr indent="0" lvl="0" marL="0" rtl="0" algn="l">
                        <a:spcBef>
                          <a:spcPts val="0"/>
                        </a:spcBef>
                        <a:spcAft>
                          <a:spcPts val="0"/>
                        </a:spcAft>
                        <a:buNone/>
                      </a:pPr>
                      <a:r>
                        <a:rPr lang="en" sz="900">
                          <a:solidFill>
                            <a:schemeClr val="lt1"/>
                          </a:solidFill>
                        </a:rPr>
                        <a:t>Political stability, government form, corruption </a:t>
                      </a:r>
                      <a:endParaRPr sz="900">
                        <a:solidFill>
                          <a:schemeClr val="lt1"/>
                        </a:solidFill>
                      </a:endParaRPr>
                    </a:p>
                  </a:txBody>
                  <a:tcPr marT="91425" marB="91425" marR="91425" marL="91425"/>
                </a:tc>
                <a:tc>
                  <a:txBody>
                    <a:bodyPr/>
                    <a:lstStyle/>
                    <a:p>
                      <a:pPr indent="0" lvl="0" marL="0" rtl="0" algn="l">
                        <a:spcBef>
                          <a:spcPts val="0"/>
                        </a:spcBef>
                        <a:spcAft>
                          <a:spcPts val="1600"/>
                        </a:spcAft>
                        <a:buNone/>
                      </a:pPr>
                      <a:r>
                        <a:rPr lang="en" sz="900">
                          <a:solidFill>
                            <a:schemeClr val="lt1"/>
                          </a:solidFill>
                          <a:latin typeface="Montserrat"/>
                          <a:ea typeface="Montserrat"/>
                          <a:cs typeface="Montserrat"/>
                          <a:sym typeface="Montserrat"/>
                        </a:rPr>
                        <a:t>CIA factbook, Transparency International Index</a:t>
                      </a:r>
                      <a:endParaRPr sz="900">
                        <a:solidFill>
                          <a:schemeClr val="lt1"/>
                        </a:solidFill>
                        <a:latin typeface="Montserrat"/>
                        <a:ea typeface="Montserrat"/>
                        <a:cs typeface="Montserrat"/>
                        <a:sym typeface="Montserrat"/>
                      </a:endParaRPr>
                    </a:p>
                  </a:txBody>
                  <a:tcPr marT="91425" marB="91425" marR="91425" marL="91425"/>
                </a:tc>
              </a:tr>
              <a:tr h="1304750">
                <a:tc>
                  <a:txBody>
                    <a:bodyPr/>
                    <a:lstStyle/>
                    <a:p>
                      <a:pPr indent="0" lvl="0" marL="0" rtl="0" algn="l">
                        <a:spcBef>
                          <a:spcPts val="0"/>
                        </a:spcBef>
                        <a:spcAft>
                          <a:spcPts val="1600"/>
                        </a:spcAft>
                        <a:buNone/>
                      </a:pPr>
                      <a:r>
                        <a:rPr lang="en" sz="900">
                          <a:solidFill>
                            <a:schemeClr val="lt1"/>
                          </a:solidFill>
                          <a:latin typeface="Montserrat"/>
                          <a:ea typeface="Montserrat"/>
                          <a:cs typeface="Montserrat"/>
                          <a:sym typeface="Montserrat"/>
                        </a:rPr>
                        <a:t>Economic</a:t>
                      </a:r>
                      <a:endParaRPr sz="900">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sz="900">
                          <a:solidFill>
                            <a:schemeClr val="lt1"/>
                          </a:solidFill>
                          <a:latin typeface="Montserrat"/>
                          <a:ea typeface="Montserrat"/>
                          <a:cs typeface="Montserrat"/>
                          <a:sym typeface="Montserrat"/>
                        </a:rPr>
                        <a:t>Economic Growth </a:t>
                      </a:r>
                      <a:endParaRPr sz="900">
                        <a:solidFill>
                          <a:schemeClr val="lt1"/>
                        </a:solidFill>
                        <a:latin typeface="Montserrat"/>
                        <a:ea typeface="Montserrat"/>
                        <a:cs typeface="Montserrat"/>
                        <a:sym typeface="Montserrat"/>
                      </a:endParaRPr>
                    </a:p>
                    <a:p>
                      <a:pPr indent="0" lvl="0" marL="0" rtl="0" algn="l">
                        <a:spcBef>
                          <a:spcPts val="1600"/>
                        </a:spcBef>
                        <a:spcAft>
                          <a:spcPts val="0"/>
                        </a:spcAft>
                        <a:buNone/>
                      </a:pPr>
                      <a:r>
                        <a:rPr lang="en" sz="900">
                          <a:solidFill>
                            <a:schemeClr val="lt1"/>
                          </a:solidFill>
                          <a:latin typeface="Montserrat"/>
                          <a:ea typeface="Montserrat"/>
                          <a:cs typeface="Montserrat"/>
                          <a:sym typeface="Montserrat"/>
                        </a:rPr>
                        <a:t>Rates </a:t>
                      </a:r>
                      <a:endParaRPr sz="900">
                        <a:solidFill>
                          <a:schemeClr val="lt1"/>
                        </a:solidFill>
                        <a:latin typeface="Montserrat"/>
                        <a:ea typeface="Montserrat"/>
                        <a:cs typeface="Montserrat"/>
                        <a:sym typeface="Montserrat"/>
                      </a:endParaRPr>
                    </a:p>
                    <a:p>
                      <a:pPr indent="0" lvl="0" marL="0" rtl="0" algn="l">
                        <a:spcBef>
                          <a:spcPts val="1600"/>
                        </a:spcBef>
                        <a:spcAft>
                          <a:spcPts val="0"/>
                        </a:spcAft>
                        <a:buNone/>
                      </a:pPr>
                      <a:r>
                        <a:t/>
                      </a:r>
                      <a:endParaRPr sz="900">
                        <a:solidFill>
                          <a:schemeClr val="lt1"/>
                        </a:solidFill>
                        <a:latin typeface="Montserrat"/>
                        <a:ea typeface="Montserrat"/>
                        <a:cs typeface="Montserrat"/>
                        <a:sym typeface="Montserrat"/>
                      </a:endParaRPr>
                    </a:p>
                    <a:p>
                      <a:pPr indent="0" lvl="0" marL="0" rtl="0" algn="l">
                        <a:spcBef>
                          <a:spcPts val="1600"/>
                        </a:spcBef>
                        <a:spcAft>
                          <a:spcPts val="1600"/>
                        </a:spcAft>
                        <a:buNone/>
                      </a:pPr>
                      <a:r>
                        <a:rPr lang="en" sz="900">
                          <a:solidFill>
                            <a:schemeClr val="lt1"/>
                          </a:solidFill>
                          <a:latin typeface="Montserrat"/>
                          <a:ea typeface="Montserrat"/>
                          <a:cs typeface="Montserrat"/>
                          <a:sym typeface="Montserrat"/>
                        </a:rPr>
                        <a:t>Tax</a:t>
                      </a:r>
                      <a:endParaRPr sz="900">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sz="900">
                          <a:solidFill>
                            <a:schemeClr val="lt1"/>
                          </a:solidFill>
                          <a:latin typeface="Montserrat"/>
                          <a:ea typeface="Montserrat"/>
                          <a:cs typeface="Montserrat"/>
                          <a:sym typeface="Montserrat"/>
                        </a:rPr>
                        <a:t>GDP </a:t>
                      </a:r>
                      <a:endParaRPr sz="900">
                        <a:solidFill>
                          <a:schemeClr val="lt1"/>
                        </a:solidFill>
                        <a:latin typeface="Montserrat"/>
                        <a:ea typeface="Montserrat"/>
                        <a:cs typeface="Montserrat"/>
                        <a:sym typeface="Montserrat"/>
                      </a:endParaRPr>
                    </a:p>
                    <a:p>
                      <a:pPr indent="0" lvl="0" marL="0" rtl="0" algn="l">
                        <a:spcBef>
                          <a:spcPts val="1600"/>
                        </a:spcBef>
                        <a:spcAft>
                          <a:spcPts val="0"/>
                        </a:spcAft>
                        <a:buNone/>
                      </a:pPr>
                      <a:r>
                        <a:rPr lang="en" sz="900">
                          <a:solidFill>
                            <a:schemeClr val="lt1"/>
                          </a:solidFill>
                          <a:latin typeface="Montserrat"/>
                          <a:ea typeface="Montserrat"/>
                          <a:cs typeface="Montserrat"/>
                          <a:sym typeface="Montserrat"/>
                        </a:rPr>
                        <a:t>Exchange rate, Interest rate Inflation rate, Unemployment rate, average salaries, industrial automation</a:t>
                      </a:r>
                      <a:endParaRPr sz="900">
                        <a:solidFill>
                          <a:schemeClr val="lt1"/>
                        </a:solidFill>
                        <a:latin typeface="Montserrat"/>
                        <a:ea typeface="Montserrat"/>
                        <a:cs typeface="Montserrat"/>
                        <a:sym typeface="Montserrat"/>
                      </a:endParaRPr>
                    </a:p>
                    <a:p>
                      <a:pPr indent="0" lvl="0" marL="0" rtl="0" algn="l">
                        <a:spcBef>
                          <a:spcPts val="1600"/>
                        </a:spcBef>
                        <a:spcAft>
                          <a:spcPts val="1600"/>
                        </a:spcAft>
                        <a:buNone/>
                      </a:pPr>
                      <a:r>
                        <a:rPr lang="en" sz="900">
                          <a:solidFill>
                            <a:schemeClr val="lt1"/>
                          </a:solidFill>
                          <a:latin typeface="Montserrat"/>
                          <a:ea typeface="Montserrat"/>
                          <a:cs typeface="Montserrat"/>
                          <a:sym typeface="Montserrat"/>
                        </a:rPr>
                        <a:t>Corporation tax, Capital gain tax</a:t>
                      </a:r>
                      <a:endParaRPr sz="900">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sz="900">
                          <a:solidFill>
                            <a:schemeClr val="lt1"/>
                          </a:solidFill>
                          <a:latin typeface="Montserrat"/>
                          <a:ea typeface="Montserrat"/>
                          <a:cs typeface="Montserrat"/>
                          <a:sym typeface="Montserrat"/>
                        </a:rPr>
                        <a:t>CIA factbook</a:t>
                      </a:r>
                      <a:endParaRPr sz="900">
                        <a:solidFill>
                          <a:schemeClr val="lt1"/>
                        </a:solidFill>
                        <a:latin typeface="Montserrat"/>
                        <a:ea typeface="Montserrat"/>
                        <a:cs typeface="Montserrat"/>
                        <a:sym typeface="Montserrat"/>
                      </a:endParaRPr>
                    </a:p>
                    <a:p>
                      <a:pPr indent="0" lvl="0" marL="0" rtl="0" algn="l">
                        <a:spcBef>
                          <a:spcPts val="1600"/>
                        </a:spcBef>
                        <a:spcAft>
                          <a:spcPts val="0"/>
                        </a:spcAft>
                        <a:buNone/>
                      </a:pPr>
                      <a:r>
                        <a:rPr lang="en" sz="900">
                          <a:solidFill>
                            <a:schemeClr val="lt1"/>
                          </a:solidFill>
                          <a:latin typeface="Montserrat"/>
                          <a:ea typeface="Montserrat"/>
                          <a:cs typeface="Montserrat"/>
                          <a:sym typeface="Montserrat"/>
                        </a:rPr>
                        <a:t>Dun Bradstreet, CIA factbook, Worldbank, statista</a:t>
                      </a:r>
                      <a:endParaRPr sz="900">
                        <a:solidFill>
                          <a:schemeClr val="lt1"/>
                        </a:solidFill>
                        <a:latin typeface="Montserrat"/>
                        <a:ea typeface="Montserrat"/>
                        <a:cs typeface="Montserrat"/>
                        <a:sym typeface="Montserrat"/>
                      </a:endParaRPr>
                    </a:p>
                    <a:p>
                      <a:pPr indent="0" lvl="0" marL="0" rtl="0" algn="l">
                        <a:spcBef>
                          <a:spcPts val="1600"/>
                        </a:spcBef>
                        <a:spcAft>
                          <a:spcPts val="1600"/>
                        </a:spcAft>
                        <a:buNone/>
                      </a:pPr>
                      <a:r>
                        <a:rPr lang="en" sz="900">
                          <a:solidFill>
                            <a:schemeClr val="lt1"/>
                          </a:solidFill>
                          <a:latin typeface="Montserrat"/>
                          <a:ea typeface="Montserrat"/>
                          <a:cs typeface="Montserrat"/>
                          <a:sym typeface="Montserrat"/>
                        </a:rPr>
                        <a:t>WTO</a:t>
                      </a:r>
                      <a:endParaRPr sz="900">
                        <a:solidFill>
                          <a:schemeClr val="lt1"/>
                        </a:solidFill>
                        <a:latin typeface="Montserrat"/>
                        <a:ea typeface="Montserrat"/>
                        <a:cs typeface="Montserrat"/>
                        <a:sym typeface="Montserrat"/>
                      </a:endParaRPr>
                    </a:p>
                  </a:txBody>
                  <a:tcPr marT="91425" marB="91425" marR="91425" marL="91425"/>
                </a:tc>
              </a:tr>
            </a:tbl>
          </a:graphicData>
        </a:graphic>
      </p:graphicFrame>
      <p:sp>
        <p:nvSpPr>
          <p:cNvPr id="204" name="Google Shape;204;p42"/>
          <p:cNvSpPr txBox="1"/>
          <p:nvPr/>
        </p:nvSpPr>
        <p:spPr>
          <a:xfrm>
            <a:off x="7614800" y="1466700"/>
            <a:ext cx="102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05" name="Google Shape;205;p42"/>
          <p:cNvSpPr txBox="1"/>
          <p:nvPr/>
        </p:nvSpPr>
        <p:spPr>
          <a:xfrm>
            <a:off x="7534425" y="1316025"/>
            <a:ext cx="15168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Montserrat"/>
                <a:ea typeface="Montserrat"/>
                <a:cs typeface="Montserrat"/>
                <a:sym typeface="Montserrat"/>
              </a:rPr>
              <a:t>The evaluation of data is partially provided by the data source selected and depending on sector, not in scope</a:t>
            </a:r>
            <a:endParaRPr sz="1200">
              <a:solidFill>
                <a:schemeClr val="lt1"/>
              </a:solidFill>
              <a:latin typeface="Montserrat"/>
              <a:ea typeface="Montserrat"/>
              <a:cs typeface="Montserrat"/>
              <a:sym typeface="Montserrat"/>
            </a:endParaRPr>
          </a:p>
        </p:txBody>
      </p:sp>
      <p:sp>
        <p:nvSpPr>
          <p:cNvPr id="206" name="Google Shape;206;p42"/>
          <p:cNvSpPr txBox="1"/>
          <p:nvPr/>
        </p:nvSpPr>
        <p:spPr>
          <a:xfrm>
            <a:off x="7627200" y="3246550"/>
            <a:ext cx="15168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2"/>
                </a:solidFill>
                <a:latin typeface="Montserrat"/>
                <a:ea typeface="Montserrat"/>
                <a:cs typeface="Montserrat"/>
                <a:sym typeface="Montserrat"/>
              </a:rPr>
              <a:t>FOCUS on SPRINT 1:  Applied methods refer to location data</a:t>
            </a:r>
            <a:endParaRPr b="1" sz="1200">
              <a:solidFill>
                <a:schemeClr val="lt2"/>
              </a:solidFill>
              <a:latin typeface="Montserrat"/>
              <a:ea typeface="Montserrat"/>
              <a:cs typeface="Montserrat"/>
              <a:sym typeface="Montserrat"/>
            </a:endParaRPr>
          </a:p>
          <a:p>
            <a:pPr indent="0" lvl="0" marL="0" rtl="0" algn="l">
              <a:spcBef>
                <a:spcPts val="0"/>
              </a:spcBef>
              <a:spcAft>
                <a:spcPts val="0"/>
              </a:spcAft>
              <a:buNone/>
            </a:pPr>
            <a:r>
              <a:t/>
            </a:r>
            <a:endParaRPr b="1" sz="1200">
              <a:solidFill>
                <a:schemeClr val="lt2"/>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43"/>
          <p:cNvSpPr txBox="1"/>
          <p:nvPr>
            <p:ph type="title"/>
          </p:nvPr>
        </p:nvSpPr>
        <p:spPr>
          <a:xfrm>
            <a:off x="938500" y="445025"/>
            <a:ext cx="6234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SELECTION OF COMPANY / COUNTRY</a:t>
            </a:r>
            <a:endParaRPr>
              <a:solidFill>
                <a:schemeClr val="accent1"/>
              </a:solidFill>
            </a:endParaRPr>
          </a:p>
        </p:txBody>
      </p:sp>
      <p:sp>
        <p:nvSpPr>
          <p:cNvPr id="212" name="Google Shape;212;p43"/>
          <p:cNvSpPr txBox="1"/>
          <p:nvPr>
            <p:ph idx="1" type="body"/>
          </p:nvPr>
        </p:nvSpPr>
        <p:spPr>
          <a:xfrm>
            <a:off x="587425" y="1417425"/>
            <a:ext cx="4946400" cy="3063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At least 2 way footprints inside model fourastie</a:t>
            </a:r>
            <a:endParaRPr sz="1300"/>
          </a:p>
          <a:p>
            <a:pPr indent="-311150" lvl="0" marL="457200" rtl="0" algn="l">
              <a:spcBef>
                <a:spcPts val="0"/>
              </a:spcBef>
              <a:spcAft>
                <a:spcPts val="0"/>
              </a:spcAft>
              <a:buSzPts val="1300"/>
              <a:buChar char="●"/>
            </a:pPr>
            <a:r>
              <a:rPr lang="en" sz="1300"/>
              <a:t>Worldwide </a:t>
            </a:r>
            <a:r>
              <a:rPr lang="en" sz="1300"/>
              <a:t>availability and several locations</a:t>
            </a:r>
            <a:endParaRPr sz="1300"/>
          </a:p>
          <a:p>
            <a:pPr indent="-311150" lvl="0" marL="457200" rtl="0" algn="l">
              <a:spcBef>
                <a:spcPts val="0"/>
              </a:spcBef>
              <a:spcAft>
                <a:spcPts val="0"/>
              </a:spcAft>
              <a:buSzPts val="1300"/>
              <a:buChar char="●"/>
            </a:pPr>
            <a:r>
              <a:rPr lang="en" sz="1300"/>
              <a:t>Listed at stock exchange to have </a:t>
            </a:r>
            <a:r>
              <a:rPr lang="en" sz="1300"/>
              <a:t>accessible</a:t>
            </a:r>
            <a:r>
              <a:rPr lang="en" sz="1300"/>
              <a:t> data </a:t>
            </a:r>
            <a:endParaRPr sz="1300"/>
          </a:p>
          <a:p>
            <a:pPr indent="-311150" lvl="0" marL="457200" rtl="0" algn="l">
              <a:spcBef>
                <a:spcPts val="0"/>
              </a:spcBef>
              <a:spcAft>
                <a:spcPts val="0"/>
              </a:spcAft>
              <a:buSzPts val="1300"/>
              <a:buChar char="●"/>
            </a:pPr>
            <a:r>
              <a:rPr lang="en" sz="1300"/>
              <a:t>Company </a:t>
            </a:r>
            <a:r>
              <a:rPr lang="en" sz="1300"/>
              <a:t>ensures</a:t>
            </a:r>
            <a:r>
              <a:rPr lang="en" sz="1300"/>
              <a:t> challenges with the name (e.g. </a:t>
            </a:r>
            <a:r>
              <a:rPr lang="en" sz="1300"/>
              <a:t>through</a:t>
            </a:r>
            <a:r>
              <a:rPr lang="en" sz="1300"/>
              <a:t> M&amp;A transactions)</a:t>
            </a:r>
            <a:r>
              <a:rPr lang="en" sz="1300"/>
              <a:t> </a:t>
            </a:r>
            <a:endParaRPr sz="1300"/>
          </a:p>
          <a:p>
            <a:pPr indent="-311150" lvl="0" marL="457200" rtl="0" algn="l">
              <a:spcBef>
                <a:spcPts val="0"/>
              </a:spcBef>
              <a:spcAft>
                <a:spcPts val="0"/>
              </a:spcAft>
              <a:buSzPts val="1300"/>
              <a:buChar char="●"/>
            </a:pPr>
            <a:r>
              <a:rPr lang="en" sz="1300"/>
              <a:t>Industry selected ensures i</a:t>
            </a:r>
            <a:r>
              <a:rPr lang="en" sz="1300"/>
              <a:t>mages for </a:t>
            </a:r>
            <a:r>
              <a:rPr lang="en" sz="1300"/>
              <a:t>satellites can be differentiated </a:t>
            </a:r>
            <a:endParaRPr sz="1300"/>
          </a:p>
          <a:p>
            <a:pPr indent="-311150" lvl="0" marL="457200" rtl="0" algn="l">
              <a:spcBef>
                <a:spcPts val="0"/>
              </a:spcBef>
              <a:spcAft>
                <a:spcPts val="0"/>
              </a:spcAft>
              <a:buSzPts val="1300"/>
              <a:buChar char="●"/>
            </a:pPr>
            <a:r>
              <a:rPr lang="en" sz="1300"/>
              <a:t>Focus on sustainability (“Green cement industry) and have Importance for the infrastructure of a country</a:t>
            </a:r>
            <a:endParaRPr sz="1300"/>
          </a:p>
          <a:p>
            <a:pPr indent="-311150" lvl="0" marL="457200" rtl="0" algn="l">
              <a:spcBef>
                <a:spcPts val="0"/>
              </a:spcBef>
              <a:spcAft>
                <a:spcPts val="0"/>
              </a:spcAft>
              <a:buSzPts val="1300"/>
              <a:buChar char="●"/>
            </a:pPr>
            <a:r>
              <a:rPr lang="en" sz="1300"/>
              <a:t>The biggest supplier worldwide</a:t>
            </a:r>
            <a:endParaRPr sz="1300"/>
          </a:p>
          <a:p>
            <a:pPr indent="-311150" lvl="0" marL="457200" rtl="0" algn="l">
              <a:spcBef>
                <a:spcPts val="0"/>
              </a:spcBef>
              <a:spcAft>
                <a:spcPts val="0"/>
              </a:spcAft>
              <a:buSzPts val="1300"/>
              <a:buChar char="●"/>
            </a:pPr>
            <a:r>
              <a:rPr lang="en" sz="1300"/>
              <a:t>Cement industry: 1st producer is China, 2nd India</a:t>
            </a:r>
            <a:endParaRPr sz="1300"/>
          </a:p>
          <a:p>
            <a:pPr indent="-311150" lvl="0" marL="457200" rtl="0" algn="l">
              <a:spcBef>
                <a:spcPts val="0"/>
              </a:spcBef>
              <a:spcAft>
                <a:spcPts val="0"/>
              </a:spcAft>
              <a:buSzPts val="1300"/>
              <a:buChar char="●"/>
            </a:pPr>
            <a:r>
              <a:rPr lang="en" sz="1300"/>
              <a:t>Exclusion of China for sample set due to availability of data</a:t>
            </a:r>
            <a:endParaRPr sz="1300"/>
          </a:p>
          <a:p>
            <a:pPr indent="0" lvl="0" marL="914400" rtl="0" algn="l">
              <a:spcBef>
                <a:spcPts val="1600"/>
              </a:spcBef>
              <a:spcAft>
                <a:spcPts val="0"/>
              </a:spcAft>
              <a:buNone/>
            </a:pPr>
            <a:r>
              <a:t/>
            </a:r>
            <a:endParaRPr sz="1300"/>
          </a:p>
          <a:p>
            <a:pPr indent="0" lvl="0" marL="457200" rtl="0" algn="l">
              <a:spcBef>
                <a:spcPts val="1600"/>
              </a:spcBef>
              <a:spcAft>
                <a:spcPts val="1600"/>
              </a:spcAft>
              <a:buNone/>
            </a:pPr>
            <a:r>
              <a:t/>
            </a:r>
            <a:endParaRPr sz="1300"/>
          </a:p>
        </p:txBody>
      </p:sp>
      <p:cxnSp>
        <p:nvCxnSpPr>
          <p:cNvPr id="213" name="Google Shape;213;p43"/>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14" name="Google Shape;214;p43"/>
          <p:cNvSpPr txBox="1"/>
          <p:nvPr>
            <p:ph idx="1" type="body"/>
          </p:nvPr>
        </p:nvSpPr>
        <p:spPr>
          <a:xfrm>
            <a:off x="5644350" y="1386425"/>
            <a:ext cx="3108300" cy="317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Sample: LaFarge Holcim</a:t>
            </a:r>
            <a:endParaRPr/>
          </a:p>
          <a:p>
            <a:pPr indent="-317500" lvl="0" marL="457200" rtl="0" algn="l">
              <a:spcBef>
                <a:spcPts val="1600"/>
              </a:spcBef>
              <a:spcAft>
                <a:spcPts val="0"/>
              </a:spcAft>
              <a:buSzPts val="1400"/>
              <a:buChar char="●"/>
            </a:pPr>
            <a:r>
              <a:rPr lang="en"/>
              <a:t>M&amp;A 2014 Swiss company, brand in India </a:t>
            </a:r>
            <a:r>
              <a:rPr lang="en"/>
              <a:t>Ambuja Cement Limited </a:t>
            </a:r>
            <a:endParaRPr/>
          </a:p>
          <a:p>
            <a:pPr indent="-317500" lvl="0" marL="457200" rtl="0" algn="l">
              <a:spcBef>
                <a:spcPts val="0"/>
              </a:spcBef>
              <a:spcAft>
                <a:spcPts val="0"/>
              </a:spcAft>
              <a:buSzPts val="1400"/>
              <a:buChar char="●"/>
            </a:pPr>
            <a:r>
              <a:rPr lang="en"/>
              <a:t>Primary Sector: </a:t>
            </a:r>
            <a:r>
              <a:rPr lang="en"/>
              <a:t>Mining</a:t>
            </a:r>
            <a:r>
              <a:rPr lang="en"/>
              <a:t> of gravel and cement</a:t>
            </a:r>
            <a:endParaRPr/>
          </a:p>
          <a:p>
            <a:pPr indent="-317500" lvl="0" marL="457200" rtl="0" algn="l">
              <a:spcBef>
                <a:spcPts val="0"/>
              </a:spcBef>
              <a:spcAft>
                <a:spcPts val="0"/>
              </a:spcAft>
              <a:buSzPts val="1400"/>
              <a:buChar char="●"/>
            </a:pPr>
            <a:r>
              <a:rPr lang="en"/>
              <a:t>Secondary Sector: Production of concrete</a:t>
            </a:r>
            <a:endParaRPr/>
          </a:p>
          <a:p>
            <a:pPr indent="-317500" lvl="0" marL="457200" rtl="0" algn="l">
              <a:spcBef>
                <a:spcPts val="0"/>
              </a:spcBef>
              <a:spcAft>
                <a:spcPts val="0"/>
              </a:spcAft>
              <a:buSzPts val="1400"/>
              <a:buChar char="●"/>
            </a:pPr>
            <a:r>
              <a:rPr lang="en"/>
              <a:t>Countries: Switzerland, Colombia, India</a:t>
            </a:r>
            <a:endParaRPr sz="2000"/>
          </a:p>
          <a:p>
            <a:pPr indent="0" lvl="0" marL="457200" rtl="0" algn="l">
              <a:spcBef>
                <a:spcPts val="1600"/>
              </a:spcBef>
              <a:spcAft>
                <a:spcPts val="1600"/>
              </a:spcAft>
              <a:buNone/>
            </a:pPr>
            <a:r>
              <a:rPr lang="en">
                <a:solidFill>
                  <a:schemeClr val="lt2"/>
                </a:solidFill>
              </a:rPr>
              <a:t>SWISSRe Team please advise </a:t>
            </a:r>
            <a:r>
              <a:rPr lang="en"/>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44"/>
          <p:cNvSpPr txBox="1"/>
          <p:nvPr>
            <p:ph idx="1" type="body"/>
          </p:nvPr>
        </p:nvSpPr>
        <p:spPr>
          <a:xfrm>
            <a:off x="388425" y="643825"/>
            <a:ext cx="8356200" cy="4315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200">
                <a:solidFill>
                  <a:schemeClr val="lt1"/>
                </a:solidFill>
              </a:rPr>
              <a:t>Gravel site and industrial chimney, each with high confidence detected on </a:t>
            </a:r>
            <a:r>
              <a:rPr lang="en" sz="1200">
                <a:solidFill>
                  <a:schemeClr val="lt1"/>
                </a:solidFill>
              </a:rPr>
              <a:t>satellite photo and terrain</a:t>
            </a:r>
            <a:r>
              <a:rPr lang="en" sz="1200">
                <a:solidFill>
                  <a:schemeClr val="lt1"/>
                </a:solidFill>
              </a:rPr>
              <a:t> views. 	In combination and close to an urban or industrial area, railway and / or main </a:t>
            </a:r>
            <a:r>
              <a:rPr lang="en" sz="1200">
                <a:solidFill>
                  <a:schemeClr val="lt1"/>
                </a:solidFill>
              </a:rPr>
              <a:t>street access, water source nearby, as well as several warehouses, silo and outdoor conveyor belts, very likely pointing to a cement factory.</a:t>
            </a:r>
            <a:endParaRPr sz="1200">
              <a:solidFill>
                <a:schemeClr val="lt1"/>
              </a:solidFill>
            </a:endParaRPr>
          </a:p>
          <a:p>
            <a:pPr indent="0" lvl="0" marL="0" rtl="0" algn="l">
              <a:lnSpc>
                <a:spcPct val="115000"/>
              </a:lnSpc>
              <a:spcBef>
                <a:spcPts val="800"/>
              </a:spcBef>
              <a:spcAft>
                <a:spcPts val="800"/>
              </a:spcAft>
              <a:buNone/>
            </a:pPr>
            <a:r>
              <a:rPr lang="en" sz="1400"/>
              <a:t>									</a:t>
            </a:r>
            <a:endParaRPr sz="1400"/>
          </a:p>
        </p:txBody>
      </p:sp>
      <p:sp>
        <p:nvSpPr>
          <p:cNvPr id="221" name="Google Shape;221;p44"/>
          <p:cNvSpPr txBox="1"/>
          <p:nvPr>
            <p:ph type="title"/>
          </p:nvPr>
        </p:nvSpPr>
        <p:spPr>
          <a:xfrm>
            <a:off x="388452" y="210750"/>
            <a:ext cx="7507500" cy="659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400">
                <a:solidFill>
                  <a:schemeClr val="lt2"/>
                </a:solidFill>
              </a:rPr>
              <a:t>CEMENT INDUSTRY: Bird’s Eye View</a:t>
            </a:r>
            <a:endParaRPr sz="2100"/>
          </a:p>
        </p:txBody>
      </p:sp>
      <p:sp>
        <p:nvSpPr>
          <p:cNvPr id="222" name="Google Shape;222;p44"/>
          <p:cNvSpPr txBox="1"/>
          <p:nvPr>
            <p:ph idx="12" type="sldNum"/>
          </p:nvPr>
        </p:nvSpPr>
        <p:spPr>
          <a:xfrm>
            <a:off x="386953" y="4920907"/>
            <a:ext cx="684300" cy="108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Page </a:t>
            </a:r>
            <a:fld id="{00000000-1234-1234-1234-123412341234}" type="slidenum">
              <a:rPr lang="en"/>
              <a:t>‹#›</a:t>
            </a:fld>
            <a:endParaRPr/>
          </a:p>
        </p:txBody>
      </p:sp>
      <p:pic>
        <p:nvPicPr>
          <p:cNvPr id="223" name="Google Shape;223;p44"/>
          <p:cNvPicPr preferRelativeResize="0"/>
          <p:nvPr/>
        </p:nvPicPr>
        <p:blipFill>
          <a:blip r:embed="rId3">
            <a:alphaModFix/>
          </a:blip>
          <a:stretch>
            <a:fillRect/>
          </a:stretch>
        </p:blipFill>
        <p:spPr>
          <a:xfrm>
            <a:off x="1490954" y="1314275"/>
            <a:ext cx="5867799" cy="3390975"/>
          </a:xfrm>
          <a:prstGeom prst="rect">
            <a:avLst/>
          </a:prstGeom>
          <a:noFill/>
          <a:ln>
            <a:noFill/>
          </a:ln>
        </p:spPr>
      </p:pic>
      <p:sp>
        <p:nvSpPr>
          <p:cNvPr id="224" name="Google Shape;224;p44"/>
          <p:cNvSpPr/>
          <p:nvPr/>
        </p:nvSpPr>
        <p:spPr>
          <a:xfrm>
            <a:off x="5164725" y="2879500"/>
            <a:ext cx="382200" cy="1626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5" name="Google Shape;225;p44"/>
          <p:cNvCxnSpPr/>
          <p:nvPr/>
        </p:nvCxnSpPr>
        <p:spPr>
          <a:xfrm>
            <a:off x="2631875" y="2801675"/>
            <a:ext cx="70800" cy="566100"/>
          </a:xfrm>
          <a:prstGeom prst="straightConnector1">
            <a:avLst/>
          </a:prstGeom>
          <a:noFill/>
          <a:ln cap="flat" cmpd="sng" w="38100">
            <a:solidFill>
              <a:srgbClr val="00FF00"/>
            </a:solidFill>
            <a:prstDash val="solid"/>
            <a:round/>
            <a:headEnd len="med" w="med" type="none"/>
            <a:tailEnd len="med" w="med" type="none"/>
          </a:ln>
        </p:spPr>
      </p:cxnSp>
      <p:cxnSp>
        <p:nvCxnSpPr>
          <p:cNvPr id="226" name="Google Shape;226;p44"/>
          <p:cNvCxnSpPr/>
          <p:nvPr/>
        </p:nvCxnSpPr>
        <p:spPr>
          <a:xfrm flipH="1" rot="10800000">
            <a:off x="2653100" y="2716725"/>
            <a:ext cx="367800" cy="70800"/>
          </a:xfrm>
          <a:prstGeom prst="straightConnector1">
            <a:avLst/>
          </a:prstGeom>
          <a:noFill/>
          <a:ln cap="flat" cmpd="sng" w="38100">
            <a:solidFill>
              <a:srgbClr val="00FF00"/>
            </a:solidFill>
            <a:prstDash val="solid"/>
            <a:round/>
            <a:headEnd len="med" w="med" type="none"/>
            <a:tailEnd len="med" w="med" type="none"/>
          </a:ln>
        </p:spPr>
      </p:cxnSp>
      <p:cxnSp>
        <p:nvCxnSpPr>
          <p:cNvPr id="227" name="Google Shape;227;p44"/>
          <p:cNvCxnSpPr/>
          <p:nvPr/>
        </p:nvCxnSpPr>
        <p:spPr>
          <a:xfrm flipH="1" rot="10800000">
            <a:off x="2716775" y="3304075"/>
            <a:ext cx="396300" cy="63600"/>
          </a:xfrm>
          <a:prstGeom prst="straightConnector1">
            <a:avLst/>
          </a:prstGeom>
          <a:noFill/>
          <a:ln cap="flat" cmpd="sng" w="38100">
            <a:solidFill>
              <a:srgbClr val="00FF00"/>
            </a:solidFill>
            <a:prstDash val="solid"/>
            <a:round/>
            <a:headEnd len="med" w="med" type="none"/>
            <a:tailEnd len="med" w="med" type="none"/>
          </a:ln>
        </p:spPr>
      </p:cxnSp>
      <p:cxnSp>
        <p:nvCxnSpPr>
          <p:cNvPr id="228" name="Google Shape;228;p44"/>
          <p:cNvCxnSpPr/>
          <p:nvPr/>
        </p:nvCxnSpPr>
        <p:spPr>
          <a:xfrm>
            <a:off x="3028075" y="2723850"/>
            <a:ext cx="191100" cy="120300"/>
          </a:xfrm>
          <a:prstGeom prst="straightConnector1">
            <a:avLst/>
          </a:prstGeom>
          <a:noFill/>
          <a:ln cap="flat" cmpd="sng" w="38100">
            <a:solidFill>
              <a:srgbClr val="00FF00"/>
            </a:solidFill>
            <a:prstDash val="solid"/>
            <a:round/>
            <a:headEnd len="med" w="med" type="none"/>
            <a:tailEnd len="med" w="med" type="none"/>
          </a:ln>
        </p:spPr>
      </p:cxnSp>
      <p:cxnSp>
        <p:nvCxnSpPr>
          <p:cNvPr id="229" name="Google Shape;229;p44"/>
          <p:cNvCxnSpPr/>
          <p:nvPr/>
        </p:nvCxnSpPr>
        <p:spPr>
          <a:xfrm flipH="1" rot="10800000">
            <a:off x="3127125" y="3070650"/>
            <a:ext cx="127500" cy="247500"/>
          </a:xfrm>
          <a:prstGeom prst="straightConnector1">
            <a:avLst/>
          </a:prstGeom>
          <a:noFill/>
          <a:ln cap="flat" cmpd="sng" w="38100">
            <a:solidFill>
              <a:srgbClr val="00FF00"/>
            </a:solidFill>
            <a:prstDash val="solid"/>
            <a:round/>
            <a:headEnd len="med" w="med" type="none"/>
            <a:tailEnd len="med" w="med" type="none"/>
          </a:ln>
        </p:spPr>
      </p:cxnSp>
      <p:cxnSp>
        <p:nvCxnSpPr>
          <p:cNvPr id="230" name="Google Shape;230;p44"/>
          <p:cNvCxnSpPr/>
          <p:nvPr/>
        </p:nvCxnSpPr>
        <p:spPr>
          <a:xfrm rot="10800000">
            <a:off x="3226325" y="2837050"/>
            <a:ext cx="42300" cy="254700"/>
          </a:xfrm>
          <a:prstGeom prst="straightConnector1">
            <a:avLst/>
          </a:prstGeom>
          <a:noFill/>
          <a:ln cap="flat" cmpd="sng" w="38100">
            <a:solidFill>
              <a:srgbClr val="00FF00"/>
            </a:solidFill>
            <a:prstDash val="solid"/>
            <a:round/>
            <a:headEnd len="med" w="med" type="none"/>
            <a:tailEnd len="med" w="med" type="none"/>
          </a:ln>
        </p:spPr>
      </p:cxnSp>
      <p:sp>
        <p:nvSpPr>
          <p:cNvPr id="231" name="Google Shape;231;p44"/>
          <p:cNvSpPr txBox="1"/>
          <p:nvPr/>
        </p:nvSpPr>
        <p:spPr>
          <a:xfrm>
            <a:off x="4601100" y="2521050"/>
            <a:ext cx="1716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00FF00"/>
                </a:solidFill>
                <a:latin typeface="Montserrat"/>
                <a:ea typeface="Montserrat"/>
                <a:cs typeface="Montserrat"/>
                <a:sym typeface="Montserrat"/>
              </a:rPr>
              <a:t>Industrial Chimney, 94%</a:t>
            </a:r>
            <a:endParaRPr b="1" sz="900">
              <a:solidFill>
                <a:srgbClr val="00FF00"/>
              </a:solidFill>
              <a:latin typeface="Montserrat"/>
              <a:ea typeface="Montserrat"/>
              <a:cs typeface="Montserrat"/>
              <a:sym typeface="Montserrat"/>
            </a:endParaRPr>
          </a:p>
        </p:txBody>
      </p:sp>
      <p:sp>
        <p:nvSpPr>
          <p:cNvPr id="232" name="Google Shape;232;p44"/>
          <p:cNvSpPr txBox="1"/>
          <p:nvPr/>
        </p:nvSpPr>
        <p:spPr>
          <a:xfrm>
            <a:off x="2498175" y="2410200"/>
            <a:ext cx="1385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00FF00"/>
                </a:solidFill>
                <a:latin typeface="Montserrat"/>
                <a:ea typeface="Montserrat"/>
                <a:cs typeface="Montserrat"/>
                <a:sym typeface="Montserrat"/>
              </a:rPr>
              <a:t>Gravel terrain,</a:t>
            </a:r>
            <a:r>
              <a:rPr b="1" lang="en" sz="900">
                <a:solidFill>
                  <a:srgbClr val="00FF00"/>
                </a:solidFill>
                <a:latin typeface="Montserrat"/>
                <a:ea typeface="Montserrat"/>
                <a:cs typeface="Montserrat"/>
                <a:sym typeface="Montserrat"/>
              </a:rPr>
              <a:t> 90%</a:t>
            </a:r>
            <a:endParaRPr b="1" sz="900">
              <a:solidFill>
                <a:srgbClr val="00FF00"/>
              </a:solidFill>
              <a:latin typeface="Montserrat"/>
              <a:ea typeface="Montserrat"/>
              <a:cs typeface="Montserrat"/>
              <a:sym typeface="Montserrat"/>
            </a:endParaRPr>
          </a:p>
        </p:txBody>
      </p:sp>
      <p:cxnSp>
        <p:nvCxnSpPr>
          <p:cNvPr id="233" name="Google Shape;233;p44"/>
          <p:cNvCxnSpPr/>
          <p:nvPr/>
        </p:nvCxnSpPr>
        <p:spPr>
          <a:xfrm flipH="1" rot="10800000">
            <a:off x="3254625" y="2957250"/>
            <a:ext cx="1924200" cy="7200"/>
          </a:xfrm>
          <a:prstGeom prst="straightConnector1">
            <a:avLst/>
          </a:prstGeom>
          <a:noFill/>
          <a:ln cap="flat" cmpd="sng" w="19050">
            <a:solidFill>
              <a:schemeClr val="dk2"/>
            </a:solidFill>
            <a:prstDash val="solid"/>
            <a:round/>
            <a:headEnd len="med" w="med" type="triangl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5"/>
          <p:cNvSpPr txBox="1"/>
          <p:nvPr>
            <p:ph type="title"/>
          </p:nvPr>
        </p:nvSpPr>
        <p:spPr>
          <a:xfrm>
            <a:off x="653675" y="747150"/>
            <a:ext cx="6695400" cy="53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SCALED &amp; ACCESSIBLE DATA SOURCES</a:t>
            </a:r>
            <a:endParaRPr>
              <a:solidFill>
                <a:schemeClr val="accent1"/>
              </a:solidFill>
            </a:endParaRPr>
          </a:p>
        </p:txBody>
      </p:sp>
      <p:sp>
        <p:nvSpPr>
          <p:cNvPr id="239" name="Google Shape;239;p45"/>
          <p:cNvSpPr txBox="1"/>
          <p:nvPr>
            <p:ph idx="1" type="body"/>
          </p:nvPr>
        </p:nvSpPr>
        <p:spPr>
          <a:xfrm>
            <a:off x="552925" y="927550"/>
            <a:ext cx="5903400" cy="408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a:p>
            <a:pPr indent="-317500" lvl="0" marL="457200" rtl="0" algn="l">
              <a:spcBef>
                <a:spcPts val="1600"/>
              </a:spcBef>
              <a:spcAft>
                <a:spcPts val="0"/>
              </a:spcAft>
              <a:buSzPts val="1400"/>
              <a:buChar char="●"/>
            </a:pPr>
            <a:r>
              <a:rPr lang="en"/>
              <a:t>Co</a:t>
            </a:r>
            <a:r>
              <a:rPr lang="en"/>
              <a:t>mpany information: Dun &amp; Bradstreet, </a:t>
            </a:r>
            <a:r>
              <a:rPr lang="en"/>
              <a:t>Importyeti.com, Company websites, Chambers of commerce 	</a:t>
            </a:r>
            <a:r>
              <a:rPr lang="en"/>
              <a:t> </a:t>
            </a:r>
            <a:endParaRPr/>
          </a:p>
          <a:p>
            <a:pPr indent="0" lvl="0" marL="457200" rtl="0" algn="l">
              <a:spcBef>
                <a:spcPts val="1600"/>
              </a:spcBef>
              <a:spcAft>
                <a:spcPts val="0"/>
              </a:spcAft>
              <a:buNone/>
            </a:pPr>
            <a:r>
              <a:rPr lang="en"/>
              <a:t>(Unique DUNS number in paid version of DnB allows overcoming same naming)						</a:t>
            </a:r>
            <a:endParaRPr/>
          </a:p>
          <a:p>
            <a:pPr indent="-317500" lvl="0" marL="457200" rtl="0" algn="l">
              <a:spcBef>
                <a:spcPts val="1600"/>
              </a:spcBef>
              <a:spcAft>
                <a:spcPts val="0"/>
              </a:spcAft>
              <a:buSzPts val="1400"/>
              <a:buChar char="●"/>
            </a:pPr>
            <a:r>
              <a:rPr lang="en"/>
              <a:t>Blacklisted companies: Trustpilot.com, ... 					 	</a:t>
            </a:r>
            <a:endParaRPr/>
          </a:p>
          <a:p>
            <a:pPr indent="-317500" lvl="0" marL="457200" rtl="0" algn="l">
              <a:spcBef>
                <a:spcPts val="0"/>
              </a:spcBef>
              <a:spcAft>
                <a:spcPts val="0"/>
              </a:spcAft>
              <a:buSzPts val="1400"/>
              <a:buChar char="●"/>
            </a:pPr>
            <a:r>
              <a:rPr lang="en"/>
              <a:t>Relationship and hierarchies of companies: DnB				</a:t>
            </a:r>
            <a:endParaRPr/>
          </a:p>
          <a:p>
            <a:pPr indent="-317500" lvl="0" marL="457200" rtl="0" algn="l">
              <a:spcBef>
                <a:spcPts val="0"/>
              </a:spcBef>
              <a:spcAft>
                <a:spcPts val="0"/>
              </a:spcAft>
              <a:buSzPts val="1400"/>
              <a:buChar char="●"/>
            </a:pPr>
            <a:r>
              <a:rPr lang="en"/>
              <a:t>Satellite image view: WorldView3/4-Satellite (20+ spectra), Google Maps, Yelp, NASA World Wind (LandSat 7) 							 </a:t>
            </a:r>
            <a:endParaRPr/>
          </a:p>
          <a:p>
            <a:pPr indent="-317500" lvl="0" marL="457200" rtl="0" algn="l">
              <a:spcBef>
                <a:spcPts val="0"/>
              </a:spcBef>
              <a:spcAft>
                <a:spcPts val="0"/>
              </a:spcAft>
              <a:buSzPts val="1400"/>
              <a:buChar char="●"/>
            </a:pPr>
            <a:r>
              <a:rPr lang="en"/>
              <a:t>Satellite terrain view: Google Earth Engine, EoFactory AI					</a:t>
            </a:r>
            <a:endParaRPr/>
          </a:p>
          <a:p>
            <a:pPr indent="-317500" lvl="0" marL="457200" rtl="0" algn="l">
              <a:spcBef>
                <a:spcPts val="0"/>
              </a:spcBef>
              <a:spcAft>
                <a:spcPts val="0"/>
              </a:spcAft>
              <a:buSzPts val="1400"/>
              <a:buChar char="●"/>
            </a:pPr>
            <a:r>
              <a:rPr lang="en"/>
              <a:t>Ground view: Google Street View</a:t>
            </a:r>
            <a:endParaRPr/>
          </a:p>
          <a:p>
            <a:pPr indent="0" lvl="0" marL="0" rtl="0" algn="l">
              <a:spcBef>
                <a:spcPts val="1600"/>
              </a:spcBef>
              <a:spcAft>
                <a:spcPts val="1600"/>
              </a:spcAft>
              <a:buNone/>
            </a:pPr>
            <a:r>
              <a:t/>
            </a:r>
            <a:endParaRPr/>
          </a:p>
        </p:txBody>
      </p:sp>
      <p:cxnSp>
        <p:nvCxnSpPr>
          <p:cNvPr id="240" name="Google Shape;240;p45"/>
          <p:cNvCxnSpPr/>
          <p:nvPr/>
        </p:nvCxnSpPr>
        <p:spPr>
          <a:xfrm>
            <a:off x="749675" y="64449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theme/theme1.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